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79" r:id="rId2"/>
    <p:sldId id="291" r:id="rId3"/>
    <p:sldId id="428" r:id="rId4"/>
    <p:sldId id="427" r:id="rId5"/>
    <p:sldId id="429" r:id="rId6"/>
    <p:sldId id="430" r:id="rId7"/>
    <p:sldId id="431" r:id="rId8"/>
    <p:sldId id="432" r:id="rId9"/>
    <p:sldId id="433" r:id="rId10"/>
    <p:sldId id="434" r:id="rId11"/>
    <p:sldId id="435" r:id="rId12"/>
    <p:sldId id="436" r:id="rId13"/>
    <p:sldId id="437" r:id="rId14"/>
    <p:sldId id="438" r:id="rId15"/>
    <p:sldId id="439" r:id="rId16"/>
    <p:sldId id="440" r:id="rId17"/>
    <p:sldId id="441" r:id="rId18"/>
    <p:sldId id="442" r:id="rId19"/>
    <p:sldId id="443" r:id="rId20"/>
    <p:sldId id="444" r:id="rId21"/>
    <p:sldId id="445" r:id="rId22"/>
    <p:sldId id="446" r:id="rId23"/>
    <p:sldId id="449" r:id="rId24"/>
    <p:sldId id="447" r:id="rId25"/>
    <p:sldId id="448" r:id="rId26"/>
    <p:sldId id="381" r:id="rId27"/>
    <p:sldId id="382" r:id="rId28"/>
    <p:sldId id="383" r:id="rId29"/>
    <p:sldId id="384" r:id="rId30"/>
    <p:sldId id="385" r:id="rId31"/>
    <p:sldId id="386" r:id="rId32"/>
    <p:sldId id="387" r:id="rId33"/>
    <p:sldId id="388" r:id="rId34"/>
    <p:sldId id="389" r:id="rId35"/>
    <p:sldId id="390" r:id="rId36"/>
    <p:sldId id="391" r:id="rId37"/>
    <p:sldId id="392" r:id="rId38"/>
    <p:sldId id="393" r:id="rId39"/>
    <p:sldId id="394" r:id="rId40"/>
    <p:sldId id="395" r:id="rId41"/>
    <p:sldId id="396" r:id="rId42"/>
    <p:sldId id="397" r:id="rId43"/>
    <p:sldId id="398" r:id="rId44"/>
    <p:sldId id="399" r:id="rId45"/>
    <p:sldId id="400" r:id="rId46"/>
    <p:sldId id="401" r:id="rId47"/>
    <p:sldId id="403" r:id="rId48"/>
    <p:sldId id="404" r:id="rId49"/>
    <p:sldId id="405" r:id="rId50"/>
    <p:sldId id="406" r:id="rId51"/>
    <p:sldId id="407" r:id="rId52"/>
    <p:sldId id="409" r:id="rId53"/>
    <p:sldId id="411" r:id="rId54"/>
    <p:sldId id="408" r:id="rId55"/>
    <p:sldId id="412" r:id="rId56"/>
    <p:sldId id="402" r:id="rId57"/>
    <p:sldId id="413" r:id="rId58"/>
    <p:sldId id="414" r:id="rId59"/>
    <p:sldId id="415" r:id="rId60"/>
    <p:sldId id="416" r:id="rId61"/>
    <p:sldId id="417" r:id="rId62"/>
    <p:sldId id="418" r:id="rId63"/>
    <p:sldId id="419" r:id="rId64"/>
    <p:sldId id="423" r:id="rId65"/>
    <p:sldId id="421" r:id="rId66"/>
    <p:sldId id="422" r:id="rId67"/>
    <p:sldId id="424" r:id="rId68"/>
    <p:sldId id="425" r:id="rId69"/>
    <p:sldId id="426" r:id="rId70"/>
    <p:sldId id="380" r:id="rId71"/>
    <p:sldId id="338" r:id="rId72"/>
    <p:sldId id="332" r:id="rId73"/>
    <p:sldId id="334" r:id="rId74"/>
    <p:sldId id="335" r:id="rId75"/>
    <p:sldId id="349" r:id="rId76"/>
    <p:sldId id="350" r:id="rId77"/>
    <p:sldId id="355" r:id="rId78"/>
    <p:sldId id="356" r:id="rId79"/>
    <p:sldId id="376" r:id="rId80"/>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p:scale>
          <a:sx n="63" d="100"/>
          <a:sy n="63" d="100"/>
        </p:scale>
        <p:origin x="2196" y="112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05/04/2023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37E12-7BA8-4D7D-97C4-7447F658F427}" type="slidenum">
              <a:rPr lang="es-ES" altLang="es-MX"/>
              <a:pPr/>
              <a:t>77</a:t>
            </a:fld>
            <a:endParaRPr lang="es-ES" altLang="es-MX"/>
          </a:p>
        </p:txBody>
      </p:sp>
      <p:sp>
        <p:nvSpPr>
          <p:cNvPr id="595970" name="Rectangle 2"/>
          <p:cNvSpPr>
            <a:spLocks noGrp="1" noRot="1" noChangeAspect="1" noChangeArrowheads="1"/>
          </p:cNvSpPr>
          <p:nvPr>
            <p:ph type="sldImg"/>
          </p:nvPr>
        </p:nvSpPr>
        <p:spPr bwMode="auto">
          <a:xfrm>
            <a:off x="1138238" y="695325"/>
            <a:ext cx="4583112" cy="343693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5971" name="Rectangle 3"/>
          <p:cNvSpPr>
            <a:spLocks noGrp="1" noChangeArrowheads="1"/>
          </p:cNvSpPr>
          <p:nvPr>
            <p:ph type="body" idx="1"/>
          </p:nvPr>
        </p:nvSpPr>
        <p:spPr bwMode="auto">
          <a:xfrm>
            <a:off x="914400" y="4370388"/>
            <a:ext cx="5029200" cy="4138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41" tIns="46953" rIns="92341" bIns="46953"/>
          <a:lstStyle/>
          <a:p>
            <a:endParaRPr lang="es-ES" altLang="es-MX" dirty="0"/>
          </a:p>
        </p:txBody>
      </p:sp>
    </p:spTree>
    <p:extLst>
      <p:ext uri="{BB962C8B-B14F-4D97-AF65-F5344CB8AC3E}">
        <p14:creationId xmlns:p14="http://schemas.microsoft.com/office/powerpoint/2010/main" val="101456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42</a:t>
            </a:fld>
            <a:endParaRPr lang="es-MX" altLang="es-MX"/>
          </a:p>
        </p:txBody>
      </p:sp>
    </p:spTree>
    <p:extLst>
      <p:ext uri="{BB962C8B-B14F-4D97-AF65-F5344CB8AC3E}">
        <p14:creationId xmlns:p14="http://schemas.microsoft.com/office/powerpoint/2010/main" val="44665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43</a:t>
            </a:fld>
            <a:endParaRPr lang="es-MX" altLang="es-MX"/>
          </a:p>
        </p:txBody>
      </p:sp>
    </p:spTree>
    <p:extLst>
      <p:ext uri="{BB962C8B-B14F-4D97-AF65-F5344CB8AC3E}">
        <p14:creationId xmlns:p14="http://schemas.microsoft.com/office/powerpoint/2010/main" val="65571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71</a:t>
            </a:fld>
            <a:endParaRPr lang="es-MX" dirty="0"/>
          </a:p>
        </p:txBody>
      </p:sp>
    </p:spTree>
    <p:extLst>
      <p:ext uri="{BB962C8B-B14F-4D97-AF65-F5344CB8AC3E}">
        <p14:creationId xmlns:p14="http://schemas.microsoft.com/office/powerpoint/2010/main" val="124008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72</a:t>
            </a:fld>
            <a:endParaRPr lang="es-MX" dirty="0"/>
          </a:p>
        </p:txBody>
      </p:sp>
    </p:spTree>
    <p:extLst>
      <p:ext uri="{BB962C8B-B14F-4D97-AF65-F5344CB8AC3E}">
        <p14:creationId xmlns:p14="http://schemas.microsoft.com/office/powerpoint/2010/main" val="281475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73</a:t>
            </a:fld>
            <a:endParaRPr lang="es-MX" dirty="0"/>
          </a:p>
        </p:txBody>
      </p:sp>
    </p:spTree>
    <p:extLst>
      <p:ext uri="{BB962C8B-B14F-4D97-AF65-F5344CB8AC3E}">
        <p14:creationId xmlns:p14="http://schemas.microsoft.com/office/powerpoint/2010/main" val="40054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74</a:t>
            </a:fld>
            <a:endParaRPr lang="es-MX" dirty="0"/>
          </a:p>
        </p:txBody>
      </p:sp>
    </p:spTree>
    <p:extLst>
      <p:ext uri="{BB962C8B-B14F-4D97-AF65-F5344CB8AC3E}">
        <p14:creationId xmlns:p14="http://schemas.microsoft.com/office/powerpoint/2010/main" val="1970251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75</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76</a:t>
            </a:fld>
            <a:endParaRPr lang="es-MX" dirty="0"/>
          </a:p>
        </p:txBody>
      </p:sp>
    </p:spTree>
    <p:extLst>
      <p:ext uri="{BB962C8B-B14F-4D97-AF65-F5344CB8AC3E}">
        <p14:creationId xmlns:p14="http://schemas.microsoft.com/office/powerpoint/2010/main" val="132680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70013" y="301625"/>
            <a:ext cx="7313612" cy="1143000"/>
          </a:xfrm>
        </p:spPr>
        <p:txBody>
          <a:bodyPr/>
          <a:lstStyle/>
          <a:p>
            <a:r>
              <a:rPr lang="es-ES"/>
              <a:t>Haga clic para modificar el estilo de título del patrón</a:t>
            </a:r>
            <a:endParaRPr lang="es-MX"/>
          </a:p>
        </p:txBody>
      </p:sp>
      <p:sp>
        <p:nvSpPr>
          <p:cNvPr id="3" name="Marcador de texto 2"/>
          <p:cNvSpPr>
            <a:spLocks noGrp="1"/>
          </p:cNvSpPr>
          <p:nvPr>
            <p:ph type="body" sz="half" idx="1"/>
          </p:nvPr>
        </p:nvSpPr>
        <p:spPr>
          <a:xfrm>
            <a:off x="1370013" y="1827213"/>
            <a:ext cx="3579812"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102225" y="1827213"/>
            <a:ext cx="35814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457200" y="6248400"/>
            <a:ext cx="2133600" cy="457200"/>
          </a:xfrm>
        </p:spPr>
        <p:txBody>
          <a:bodyPr/>
          <a:lstStyle>
            <a:lvl1pPr>
              <a:defRPr/>
            </a:lvl1pPr>
          </a:lstStyle>
          <a:p>
            <a:endParaRPr lang="es-ES" altLang="es-MX"/>
          </a:p>
        </p:txBody>
      </p:sp>
      <p:sp>
        <p:nvSpPr>
          <p:cNvPr id="6" name="Marcador de pie de página 5"/>
          <p:cNvSpPr>
            <a:spLocks noGrp="1"/>
          </p:cNvSpPr>
          <p:nvPr>
            <p:ph type="ftr" sz="quarter" idx="11"/>
          </p:nvPr>
        </p:nvSpPr>
        <p:spPr>
          <a:xfrm>
            <a:off x="3124200" y="6248400"/>
            <a:ext cx="2895600" cy="457200"/>
          </a:xfrm>
        </p:spPr>
        <p:txBody>
          <a:bodyPr/>
          <a:lstStyle>
            <a:lvl1pPr>
              <a:defRPr/>
            </a:lvl1pPr>
          </a:lstStyle>
          <a:p>
            <a:endParaRPr lang="es-ES" altLang="es-MX"/>
          </a:p>
        </p:txBody>
      </p:sp>
      <p:sp>
        <p:nvSpPr>
          <p:cNvPr id="7" name="Marcador de número de diapositiva 6"/>
          <p:cNvSpPr>
            <a:spLocks noGrp="1"/>
          </p:cNvSpPr>
          <p:nvPr>
            <p:ph type="sldNum" sz="quarter" idx="12"/>
          </p:nvPr>
        </p:nvSpPr>
        <p:spPr>
          <a:xfrm>
            <a:off x="6553200" y="6248400"/>
            <a:ext cx="2133600" cy="457200"/>
          </a:xfrm>
        </p:spPr>
        <p:txBody>
          <a:bodyPr/>
          <a:lstStyle>
            <a:lvl1pPr>
              <a:defRPr/>
            </a:lvl1pPr>
          </a:lstStyle>
          <a:p>
            <a:fld id="{427D650C-AB00-4F7E-80EF-2666D7C77918}" type="slidenum">
              <a:rPr lang="es-ES" altLang="es-MX"/>
              <a:pPr/>
              <a:t>‹Nº›</a:t>
            </a:fld>
            <a:endParaRPr lang="es-ES" altLang="es-MX"/>
          </a:p>
        </p:txBody>
      </p:sp>
    </p:spTree>
    <p:extLst>
      <p:ext uri="{BB962C8B-B14F-4D97-AF65-F5344CB8AC3E}">
        <p14:creationId xmlns:p14="http://schemas.microsoft.com/office/powerpoint/2010/main" val="284841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05/04/2023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05/04/2023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212112"/>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privadas virtuales (</a:t>
            </a:r>
            <a:r>
              <a:rPr lang="es-MX" b="1" dirty="0" err="1">
                <a:solidFill>
                  <a:schemeClr val="accent4">
                    <a:lumMod val="50000"/>
                  </a:schemeClr>
                </a:solidFill>
              </a:rPr>
              <a:t>VPNs</a:t>
            </a:r>
            <a:r>
              <a:rPr lang="es-MX" b="1" dirty="0">
                <a:solidFill>
                  <a:schemeClr val="accent4">
                    <a:lumMod val="50000"/>
                  </a:schemeClr>
                </a:solidFill>
              </a:rPr>
              <a:t>)</a:t>
            </a:r>
          </a:p>
          <a:p>
            <a:pPr eaLnBrk="1" fontAlgn="auto" hangingPunct="1">
              <a:spcAft>
                <a:spcPts val="0"/>
              </a:spcAft>
              <a:defRPr/>
            </a:pPr>
            <a:r>
              <a:rPr lang="es-MX" sz="2000" dirty="0">
                <a:solidFill>
                  <a:schemeClr val="accent4">
                    <a:lumMod val="50000"/>
                  </a:schemeClr>
                </a:solidFill>
              </a:rPr>
              <a:t>ITESM Campus Querétaro</a:t>
            </a:r>
          </a:p>
        </p:txBody>
      </p:sp>
      <p:pic>
        <p:nvPicPr>
          <p:cNvPr id="12" name="Imagen 11" descr="Interfaz de usuario gráfica, Diagrama&#10;&#10;Descripción generada automáticamente con confianza media">
            <a:extLst>
              <a:ext uri="{FF2B5EF4-FFF2-40B4-BE49-F238E27FC236}">
                <a16:creationId xmlns:a16="http://schemas.microsoft.com/office/drawing/2014/main" id="{F577C0C5-A309-BB6A-061C-20FFA356D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820" y="3140968"/>
            <a:ext cx="3240360" cy="3342995"/>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0" y="1731580"/>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los datos cifrados en el nuevo paquete se envían a través de Internet al otro extremo del túnel. </a:t>
            </a: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57419" y="3032902"/>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0" name="Imagen 9">
            <a:extLst>
              <a:ext uri="{FF2B5EF4-FFF2-40B4-BE49-F238E27FC236}">
                <a16:creationId xmlns:a16="http://schemas.microsoft.com/office/drawing/2014/main" id="{F933DBBE-DBC5-20AB-2409-8D7938D46344}"/>
              </a:ext>
            </a:extLst>
          </p:cNvPr>
          <p:cNvPicPr>
            <a:picLocks noChangeAspect="1"/>
          </p:cNvPicPr>
          <p:nvPr/>
        </p:nvPicPr>
        <p:blipFill>
          <a:blip r:embed="rId4"/>
          <a:stretch>
            <a:fillRect/>
          </a:stretch>
        </p:blipFill>
        <p:spPr>
          <a:xfrm>
            <a:off x="0" y="4437112"/>
            <a:ext cx="9144000" cy="2176659"/>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444494"/>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934185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0" y="1731580"/>
            <a:ext cx="8600173"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receptor </a:t>
            </a:r>
            <a:r>
              <a:rPr lang="es-ES" sz="1800" b="1" dirty="0">
                <a:solidFill>
                  <a:schemeClr val="accent6">
                    <a:lumMod val="75000"/>
                  </a:schemeClr>
                </a:solidFill>
                <a:latin typeface="Arial" pitchFamily="34" charset="0"/>
                <a:cs typeface="Arial" pitchFamily="34" charset="0"/>
              </a:rPr>
              <a:t>descifra los datos </a:t>
            </a:r>
            <a:r>
              <a:rPr lang="es-ES" sz="1800" dirty="0">
                <a:solidFill>
                  <a:schemeClr val="tx1">
                    <a:lumMod val="95000"/>
                    <a:lumOff val="5000"/>
                  </a:schemeClr>
                </a:solidFill>
                <a:latin typeface="Arial" pitchFamily="34" charset="0"/>
                <a:cs typeface="Arial" pitchFamily="34" charset="0"/>
              </a:rPr>
              <a:t>y los envía a la PC de destino.</a:t>
            </a: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57419" y="2770607"/>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413852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57419" y="1578136"/>
            <a:ext cx="8600173"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Este es un pequeño resumen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receptor </a:t>
            </a:r>
            <a:r>
              <a:rPr lang="es-ES" sz="1800" b="1" dirty="0">
                <a:solidFill>
                  <a:schemeClr val="accent6">
                    <a:lumMod val="75000"/>
                  </a:schemeClr>
                </a:solidFill>
                <a:latin typeface="Arial" pitchFamily="34" charset="0"/>
                <a:cs typeface="Arial" pitchFamily="34" charset="0"/>
              </a:rPr>
              <a:t>descifra los datos </a:t>
            </a:r>
            <a:r>
              <a:rPr lang="es-ES" sz="1800" dirty="0">
                <a:solidFill>
                  <a:schemeClr val="tx1">
                    <a:lumMod val="95000"/>
                    <a:lumOff val="5000"/>
                  </a:schemeClr>
                </a:solidFill>
                <a:latin typeface="Arial" pitchFamily="34" charset="0"/>
                <a:cs typeface="Arial" pitchFamily="34" charset="0"/>
              </a:rPr>
              <a:t>y los envía a la PC de destino. </a:t>
            </a:r>
            <a:r>
              <a:rPr lang="es-ES" sz="1800" dirty="0">
                <a:solidFill>
                  <a:schemeClr val="accent6">
                    <a:lumMod val="75000"/>
                  </a:schemeClr>
                </a:solidFill>
                <a:latin typeface="Arial" pitchFamily="34" charset="0"/>
                <a:cs typeface="Arial" pitchFamily="34" charset="0"/>
              </a:rPr>
              <a:t>Esta es una descripción muy básica de cómo funciona IPsec VPN.</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49407" y="2973472"/>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8915903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5922" y="1120194"/>
            <a:ext cx="8600173"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Resumamos este proceso:</a:t>
            </a:r>
          </a:p>
          <a:p>
            <a:pPr marL="342900" indent="-342900" algn="just">
              <a:lnSpc>
                <a:spcPct val="150000"/>
              </a:lnSpc>
              <a:buFont typeface="+mj-lt"/>
              <a:buAutoNum type="arabicPeriod"/>
            </a:pPr>
            <a:r>
              <a:rPr lang="es-ES" sz="1800" dirty="0">
                <a:solidFill>
                  <a:schemeClr val="tx1">
                    <a:lumMod val="95000"/>
                    <a:lumOff val="5000"/>
                  </a:schemeClr>
                </a:solidFill>
                <a:latin typeface="Arial" pitchFamily="34" charset="0"/>
                <a:cs typeface="Arial" pitchFamily="34" charset="0"/>
              </a:rPr>
              <a:t>El dispositivo de envío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combina el paquete original y una clave de sesión (clave de cifrado) y los ejecuta a través de una fórmula de cifrado. </a:t>
            </a:r>
            <a:r>
              <a:rPr lang="es-ES" sz="1800" dirty="0">
                <a:solidFill>
                  <a:schemeClr val="accent6">
                    <a:lumMod val="75000"/>
                  </a:schemeClr>
                </a:solidFill>
                <a:latin typeface="Arial" pitchFamily="34" charset="0"/>
                <a:cs typeface="Arial" pitchFamily="34" charset="0"/>
              </a:rPr>
              <a:t>Cuando el enrutador recibe un paquete que debe enviarse a través de la VPN, combina el paquete original y una clave de sesión (clave de cifrado) y los ejecuta a través de una fórmula de cifrado.</a:t>
            </a: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ES" sz="1800" dirty="0">
              <a:solidFill>
                <a:schemeClr val="accent6">
                  <a:lumMod val="7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423791" y="3435396"/>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3297594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310316"/>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algn="just">
              <a:lnSpc>
                <a:spcPct val="150000"/>
              </a:lnSpc>
              <a:buFont typeface="+mj-lt"/>
              <a:buAutoNum type="arabicPeriod" startAt="2"/>
            </a:pPr>
            <a:r>
              <a:rPr lang="es-ES" sz="1800" dirty="0">
                <a:solidFill>
                  <a:schemeClr val="tx1">
                    <a:lumMod val="95000"/>
                    <a:lumOff val="5000"/>
                  </a:schemeClr>
                </a:solidFill>
                <a:latin typeface="Arial" pitchFamily="34" charset="0"/>
                <a:cs typeface="Arial" pitchFamily="34" charset="0"/>
              </a:rPr>
              <a:t>El dispositivo de envío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encapsula el paquete cifrado con un encabezado de VPN y un nuevo encabezado de IP.</a:t>
            </a:r>
            <a:endParaRPr lang="es-ES" sz="1800" dirty="0">
              <a:solidFill>
                <a:schemeClr val="accent6">
                  <a:lumMod val="7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254529" y="2775834"/>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151390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412776"/>
            <a:ext cx="8600173"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algn="just">
              <a:lnSpc>
                <a:spcPct val="150000"/>
              </a:lnSpc>
              <a:buFont typeface="+mj-lt"/>
              <a:buAutoNum type="arabicPeriod" startAt="3"/>
            </a:pPr>
            <a:r>
              <a:rPr lang="es-ES" sz="1800" dirty="0">
                <a:solidFill>
                  <a:schemeClr val="tx1">
                    <a:lumMod val="95000"/>
                    <a:lumOff val="5000"/>
                  </a:schemeClr>
                </a:solidFill>
                <a:latin typeface="Arial" pitchFamily="34" charset="0"/>
                <a:cs typeface="Arial" pitchFamily="34" charset="0"/>
              </a:rPr>
              <a:t>El dispositivo emisor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envía el nuevo paquete al dispositivo del otro lado del túnel,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receptor.</a:t>
            </a:r>
          </a:p>
          <a:p>
            <a:pPr marL="342900" indent="-342900" algn="just">
              <a:lnSpc>
                <a:spcPct val="150000"/>
              </a:lnSpc>
              <a:buFont typeface="+mj-lt"/>
              <a:buAutoNum type="arabicPeriod" startAt="3"/>
            </a:pPr>
            <a:r>
              <a:rPr lang="es-ES" sz="1800" dirty="0">
                <a:latin typeface="Arial" pitchFamily="34" charset="0"/>
                <a:cs typeface="Arial" pitchFamily="34" charset="0"/>
              </a:rPr>
              <a:t>El </a:t>
            </a:r>
            <a:r>
              <a:rPr lang="es-ES" sz="1800" dirty="0" err="1">
                <a:latin typeface="Arial" pitchFamily="34" charset="0"/>
                <a:cs typeface="Arial" pitchFamily="34" charset="0"/>
              </a:rPr>
              <a:t>router</a:t>
            </a:r>
            <a:r>
              <a:rPr lang="es-ES" sz="1800" dirty="0">
                <a:latin typeface="Arial" pitchFamily="34" charset="0"/>
                <a:cs typeface="Arial" pitchFamily="34" charset="0"/>
              </a:rPr>
              <a:t> receptor descifra los datos para obtener el paquete original y luego reenvía el paquete original a su destino. </a:t>
            </a:r>
          </a:p>
          <a:p>
            <a:pPr algn="just">
              <a:lnSpc>
                <a:spcPct val="150000"/>
              </a:lnSpc>
            </a:pPr>
            <a:r>
              <a:rPr lang="es-ES" sz="1800" b="1" dirty="0">
                <a:latin typeface="Arial" pitchFamily="34" charset="0"/>
                <a:cs typeface="Arial" pitchFamily="34" charset="0"/>
              </a:rPr>
              <a:t>Nota: VPN de sitio a sitio, un túnel se forma solo entre dos puntos finales del túnel, por ejemplo, los dos </a:t>
            </a:r>
            <a:r>
              <a:rPr lang="es-ES" sz="1800" b="1" dirty="0" err="1">
                <a:latin typeface="Arial" pitchFamily="34" charset="0"/>
                <a:cs typeface="Arial" pitchFamily="34" charset="0"/>
              </a:rPr>
              <a:t>routers</a:t>
            </a:r>
            <a:r>
              <a:rPr lang="es-ES" sz="1800" b="1" dirty="0">
                <a:latin typeface="Arial" pitchFamily="34" charset="0"/>
                <a:cs typeface="Arial" pitchFamily="34" charset="0"/>
              </a:rPr>
              <a:t> conectados a Internet.</a:t>
            </a:r>
          </a:p>
          <a:p>
            <a:pPr marL="342900" indent="-342900" algn="just">
              <a:lnSpc>
                <a:spcPct val="150000"/>
              </a:lnSpc>
              <a:buFont typeface="+mj-lt"/>
              <a:buAutoNum type="arabicPeriod" startAt="3"/>
            </a:pP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2"/>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3507187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412776"/>
            <a:ext cx="8600173" cy="419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GRE (</a:t>
            </a:r>
            <a:r>
              <a:rPr lang="es-ES" sz="1800" b="1" dirty="0" err="1">
                <a:solidFill>
                  <a:schemeClr val="accent6">
                    <a:lumMod val="75000"/>
                  </a:schemeClr>
                </a:solidFill>
                <a:latin typeface="Arial" pitchFamily="34" charset="0"/>
                <a:cs typeface="Arial" pitchFamily="34" charset="0"/>
              </a:rPr>
              <a:t>Generic</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Routing</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Encapsulation</a:t>
            </a:r>
            <a:r>
              <a:rPr lang="es-ES" sz="1800" b="1" dirty="0">
                <a:solidFill>
                  <a:schemeClr val="accent6">
                    <a:lumMod val="75000"/>
                  </a:schemeClr>
                </a:solidFill>
                <a:latin typeface="Arial" pitchFamily="34" charset="0"/>
                <a:cs typeface="Arial" pitchFamily="34" charset="0"/>
              </a:rPr>
              <a:t> / Encapsulación de enrutamiento genérico)</a:t>
            </a:r>
            <a:r>
              <a:rPr lang="es-ES" sz="1800" dirty="0">
                <a:latin typeface="Arial" pitchFamily="34" charset="0"/>
                <a:cs typeface="Arial" pitchFamily="34" charset="0"/>
              </a:rPr>
              <a:t> crea túneles como IPsec, sin embargo, no cifra el paquete original, por lo que no es seguro.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tiene la ventaja de poder encapsular una amplia variedad de protocolos de capa 3, así como mensajes de broadcast y </a:t>
            </a:r>
            <a:r>
              <a:rPr lang="es-ES" sz="1800" dirty="0" err="1">
                <a:latin typeface="Arial" pitchFamily="34" charset="0"/>
                <a:cs typeface="Arial" pitchFamily="34" charset="0"/>
              </a:rPr>
              <a:t>multicast</a:t>
            </a:r>
            <a:r>
              <a:rPr lang="es-ES" sz="1800" dirty="0">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Para obtener la flexibilidad de GRE con la seguridad de IPsec, se puede utilizar </a:t>
            </a:r>
            <a:r>
              <a:rPr lang="es-ES" sz="1800" b="1" dirty="0">
                <a:solidFill>
                  <a:schemeClr val="accent6">
                    <a:lumMod val="75000"/>
                  </a:schemeClr>
                </a:solidFill>
                <a:latin typeface="Arial" pitchFamily="34" charset="0"/>
                <a:cs typeface="Arial" pitchFamily="34" charset="0"/>
              </a:rPr>
              <a:t>GRE sobre IPsec</a:t>
            </a:r>
            <a:r>
              <a:rPr lang="es-ES"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paquete original será encapsulado por un encabezado GRE y un nuevo encabezado IP, y luego el paquete GRE será encriptado y encapsulado dentro de un encabezado IPsec VPN y un nuevo encabezado IP.</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GRE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over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1971232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9023" y="1268760"/>
            <a:ext cx="8600173"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El paquete original será encapsulado por un encabezado GRE y un nuevo encabezado IP, y luego el paquete GRE será encriptado y encapsulado dentro de un encabezado IPsec VPN y un nuevo encabezado IP. </a:t>
            </a:r>
          </a:p>
          <a:p>
            <a:pPr marL="342900" indent="-342900" algn="just">
              <a:lnSpc>
                <a:spcPct val="150000"/>
              </a:lnSpc>
              <a:buFont typeface="+mj-lt"/>
              <a:buAutoNum type="arabicPeriod"/>
            </a:pPr>
            <a:r>
              <a:rPr lang="es-ES" sz="1800" dirty="0">
                <a:latin typeface="Arial" pitchFamily="34" charset="0"/>
                <a:cs typeface="Arial" pitchFamily="34" charset="0"/>
              </a:rPr>
              <a:t>Aquí está el paquete IP original.</a:t>
            </a:r>
          </a:p>
          <a:p>
            <a:pPr marL="342900" indent="-342900" algn="just">
              <a:lnSpc>
                <a:spcPct val="150000"/>
              </a:lnSpc>
              <a:buFont typeface="+mj-lt"/>
              <a:buAutoNum type="arabicPeriod"/>
            </a:pPr>
            <a:r>
              <a:rPr lang="es-ES" sz="1800" dirty="0">
                <a:latin typeface="Arial" pitchFamily="34" charset="0"/>
                <a:cs typeface="Arial" pitchFamily="34" charset="0"/>
              </a:rPr>
              <a:t>Se le agrega un encabezado GRE y un nuevo encabezado IP.</a:t>
            </a:r>
          </a:p>
          <a:p>
            <a:pPr marL="342900" indent="-342900" algn="just">
              <a:lnSpc>
                <a:spcPct val="150000"/>
              </a:lnSpc>
              <a:buFont typeface="+mj-lt"/>
              <a:buAutoNum type="arabicPeriod"/>
            </a:pPr>
            <a:r>
              <a:rPr lang="es-ES" sz="1800" dirty="0">
                <a:latin typeface="Arial" pitchFamily="34" charset="0"/>
                <a:cs typeface="Arial" pitchFamily="34" charset="0"/>
              </a:rPr>
              <a:t>Luego, este nuevo paquete se cifra y se agregan un encabezado IPsec y un nuevo encabezado IP. </a:t>
            </a:r>
            <a:r>
              <a:rPr lang="es-ES" sz="1800" b="1" dirty="0">
                <a:solidFill>
                  <a:schemeClr val="accent6">
                    <a:lumMod val="75000"/>
                  </a:schemeClr>
                </a:solidFill>
                <a:latin typeface="Arial" pitchFamily="34" charset="0"/>
                <a:cs typeface="Arial" pitchFamily="34" charset="0"/>
              </a:rPr>
              <a:t>Hemos combinado GRE con IPsec</a:t>
            </a:r>
            <a:r>
              <a:rPr lang="es-ES"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GRE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over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4385306-7B4E-8FCD-A339-91F49974E199}"/>
              </a:ext>
            </a:extLst>
          </p:cNvPr>
          <p:cNvPicPr>
            <a:picLocks noChangeAspect="1"/>
          </p:cNvPicPr>
          <p:nvPr/>
        </p:nvPicPr>
        <p:blipFill>
          <a:blip r:embed="rId2"/>
          <a:stretch>
            <a:fillRect/>
          </a:stretch>
        </p:blipFill>
        <p:spPr>
          <a:xfrm>
            <a:off x="827584" y="4412448"/>
            <a:ext cx="4667250" cy="866775"/>
          </a:xfrm>
          <a:prstGeom prst="rect">
            <a:avLst/>
          </a:prstGeom>
        </p:spPr>
      </p:pic>
      <p:sp>
        <p:nvSpPr>
          <p:cNvPr id="7" name="Flecha: hacia abajo 6">
            <a:extLst>
              <a:ext uri="{FF2B5EF4-FFF2-40B4-BE49-F238E27FC236}">
                <a16:creationId xmlns:a16="http://schemas.microsoft.com/office/drawing/2014/main" id="{C8AF6A8D-CF8B-7A83-13C0-CFF6287C7DAE}"/>
              </a:ext>
            </a:extLst>
          </p:cNvPr>
          <p:cNvSpPr/>
          <p:nvPr/>
        </p:nvSpPr>
        <p:spPr>
          <a:xfrm>
            <a:off x="3902627" y="5385233"/>
            <a:ext cx="288032" cy="30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a:extLst>
              <a:ext uri="{FF2B5EF4-FFF2-40B4-BE49-F238E27FC236}">
                <a16:creationId xmlns:a16="http://schemas.microsoft.com/office/drawing/2014/main" id="{0EBCDF3A-55CB-1100-E7D9-19CB51773230}"/>
              </a:ext>
            </a:extLst>
          </p:cNvPr>
          <p:cNvPicPr>
            <a:picLocks noChangeAspect="1"/>
          </p:cNvPicPr>
          <p:nvPr/>
        </p:nvPicPr>
        <p:blipFill>
          <a:blip r:embed="rId3"/>
          <a:stretch>
            <a:fillRect/>
          </a:stretch>
        </p:blipFill>
        <p:spPr>
          <a:xfrm>
            <a:off x="813088" y="5792793"/>
            <a:ext cx="6696743" cy="848255"/>
          </a:xfrm>
          <a:prstGeom prst="rect">
            <a:avLst/>
          </a:prstGeom>
        </p:spPr>
      </p:pic>
    </p:spTree>
    <p:extLst>
      <p:ext uri="{BB962C8B-B14F-4D97-AF65-F5344CB8AC3E}">
        <p14:creationId xmlns:p14="http://schemas.microsoft.com/office/powerpoint/2010/main" val="31267475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229017"/>
            <a:ext cx="8600173" cy="521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Mientras que las V PN de sitio a sitio se utilizan para establecer una conexión punto a punto entre dos sitios a través de Internet, el área de VPN de acceso remoto se utiliza para permitir que los dispositivos finales (PC, teléfonos móviles) accedan a los recursos internos de la empresa de forma segura a través de Internet. </a:t>
            </a:r>
          </a:p>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Las VPN de acceso remoto suelen utilizar </a:t>
            </a:r>
            <a:r>
              <a:rPr lang="es-ES" b="1" dirty="0">
                <a:solidFill>
                  <a:schemeClr val="accent6">
                    <a:lumMod val="75000"/>
                  </a:schemeClr>
                </a:solidFill>
                <a:latin typeface="Arial" pitchFamily="34" charset="0"/>
                <a:cs typeface="Arial" pitchFamily="34" charset="0"/>
              </a:rPr>
              <a:t>TLS (</a:t>
            </a:r>
            <a:r>
              <a:rPr lang="es-ES" b="1" dirty="0" err="1">
                <a:solidFill>
                  <a:schemeClr val="accent6">
                    <a:lumMod val="75000"/>
                  </a:schemeClr>
                </a:solidFill>
                <a:latin typeface="Arial" pitchFamily="34" charset="0"/>
                <a:cs typeface="Arial" pitchFamily="34" charset="0"/>
              </a:rPr>
              <a:t>Transport</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Layer</a:t>
            </a:r>
            <a:r>
              <a:rPr lang="es-ES" b="1" dirty="0">
                <a:solidFill>
                  <a:schemeClr val="accent6">
                    <a:lumMod val="75000"/>
                  </a:schemeClr>
                </a:solidFill>
                <a:latin typeface="Arial" pitchFamily="34" charset="0"/>
                <a:cs typeface="Arial" pitchFamily="34" charset="0"/>
              </a:rPr>
              <a:t> Security) </a:t>
            </a:r>
            <a:r>
              <a:rPr lang="es-ES" dirty="0">
                <a:solidFill>
                  <a:schemeClr val="tx1">
                    <a:lumMod val="95000"/>
                    <a:lumOff val="5000"/>
                  </a:schemeClr>
                </a:solidFill>
                <a:latin typeface="Arial" pitchFamily="34" charset="0"/>
                <a:cs typeface="Arial" pitchFamily="34" charset="0"/>
              </a:rPr>
              <a:t>a diferencia de las VPN de sitio a sitio que normalmente usan IPsec. TLS también proporciona seguridad para HTTPS (HTTP seguro).</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software del cliente VPN se instala en los dispositivos finales (por ejemplo, las computadoras portátiles proporcionadas por la empresa que los empleados usan para trabajar desde casa).</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Estos dispositivos finales luego forman túneles seguros a uno de los enrutadores o firewalls de la empresa que actúan como un servidor TLS.</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Esto permite a los usuarios finales acceder de forma segura a los recursos de la red interna de la empresa sin estar conectados directamente a la red de la empresa</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3366380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196752"/>
            <a:ext cx="8600173" cy="78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diagrama nos ayudará a entender mejor, los dispositivos finales de la izquierda quieren acceder a los recursos del servidor de la empresa en el centro de datos de la derecha.</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37B915DE-D4B2-EB3E-94C9-D4C63F9346FB}"/>
              </a:ext>
            </a:extLst>
          </p:cNvPr>
          <p:cNvPicPr>
            <a:picLocks noChangeAspect="1"/>
          </p:cNvPicPr>
          <p:nvPr/>
        </p:nvPicPr>
        <p:blipFill>
          <a:blip r:embed="rId2"/>
          <a:stretch>
            <a:fillRect/>
          </a:stretch>
        </p:blipFill>
        <p:spPr>
          <a:xfrm>
            <a:off x="0" y="2395603"/>
            <a:ext cx="9144000" cy="4462397"/>
          </a:xfrm>
          <a:prstGeom prst="rect">
            <a:avLst/>
          </a:prstGeom>
        </p:spPr>
      </p:pic>
    </p:spTree>
    <p:extLst>
      <p:ext uri="{BB962C8B-B14F-4D97-AF65-F5344CB8AC3E}">
        <p14:creationId xmlns:p14="http://schemas.microsoft.com/office/powerpoint/2010/main" val="3853514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124744"/>
            <a:ext cx="8352929"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servicios de WAN privada, como </a:t>
            </a:r>
            <a:r>
              <a:rPr lang="es-ES" sz="1800" b="1" dirty="0">
                <a:solidFill>
                  <a:schemeClr val="accent5">
                    <a:lumMod val="75000"/>
                  </a:schemeClr>
                </a:solidFill>
                <a:latin typeface="Arial" pitchFamily="34" charset="0"/>
                <a:cs typeface="Arial" pitchFamily="34" charset="0"/>
              </a:rPr>
              <a:t>líneas arrendadas </a:t>
            </a:r>
            <a:r>
              <a:rPr lang="es-ES" sz="1800" dirty="0">
                <a:latin typeface="Arial" pitchFamily="34" charset="0"/>
                <a:cs typeface="Arial" pitchFamily="34" charset="0"/>
              </a:rPr>
              <a:t>y </a:t>
            </a:r>
            <a:r>
              <a:rPr lang="es-ES" sz="1800" b="1" dirty="0">
                <a:solidFill>
                  <a:schemeClr val="accent5">
                    <a:lumMod val="75000"/>
                  </a:schemeClr>
                </a:solidFill>
                <a:latin typeface="Arial" pitchFamily="34" charset="0"/>
                <a:cs typeface="Arial" pitchFamily="34" charset="0"/>
              </a:rPr>
              <a:t>MPLS</a:t>
            </a:r>
            <a:r>
              <a:rPr lang="es-ES" sz="1800" dirty="0">
                <a:latin typeface="Arial" pitchFamily="34" charset="0"/>
                <a:cs typeface="Arial" pitchFamily="34" charset="0"/>
              </a:rPr>
              <a:t>, brindan seguridad porque el tráfico de cada cliente se separa mediante el uso de conexiones físicas dedicadas (líneas arrendadas) o etiquetas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usa Internet como una WAN para conectar sitios, no hay seguridad incorporada por default.</a:t>
            </a:r>
          </a:p>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Para proporcionar comunicaciones seguras a través de Internet, se utilizan </a:t>
            </a:r>
            <a:r>
              <a:rPr lang="es-MX" sz="1800" b="1" dirty="0">
                <a:solidFill>
                  <a:schemeClr val="accent6">
                    <a:lumMod val="75000"/>
                  </a:schemeClr>
                </a:solidFill>
                <a:latin typeface="Arial" pitchFamily="34" charset="0"/>
                <a:cs typeface="Arial" pitchFamily="34" charset="0"/>
              </a:rPr>
              <a:t>VPN (redes privadas virtuales)</a:t>
            </a:r>
            <a:r>
              <a:rPr lang="es-MX" sz="1800" dirty="0">
                <a:latin typeface="Arial" pitchFamily="34" charset="0"/>
                <a:cs typeface="Arial" pitchFamily="34" charset="0"/>
              </a:rPr>
              <a:t>.</a:t>
            </a:r>
            <a:endParaRPr lang="es-ES"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55AD9B34-0666-7623-96A2-6F5CC033CDC7}"/>
              </a:ext>
            </a:extLst>
          </p:cNvPr>
          <p:cNvPicPr>
            <a:picLocks noChangeAspect="1"/>
          </p:cNvPicPr>
          <p:nvPr/>
        </p:nvPicPr>
        <p:blipFill>
          <a:blip r:embed="rId2"/>
          <a:stretch>
            <a:fillRect/>
          </a:stretch>
        </p:blipFill>
        <p:spPr>
          <a:xfrm>
            <a:off x="4283968" y="3789040"/>
            <a:ext cx="4392488" cy="2888753"/>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196752"/>
            <a:ext cx="8600173"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Todos los dispositivos tienen Cisco </a:t>
            </a:r>
            <a:r>
              <a:rPr lang="es-ES" dirty="0" err="1">
                <a:latin typeface="Arial" pitchFamily="34" charset="0"/>
                <a:cs typeface="Arial" pitchFamily="34" charset="0"/>
              </a:rPr>
              <a:t>AnyConnect</a:t>
            </a:r>
            <a:r>
              <a:rPr lang="es-ES" dirty="0">
                <a:latin typeface="Arial" pitchFamily="34" charset="0"/>
                <a:cs typeface="Arial" pitchFamily="34" charset="0"/>
              </a:rPr>
              <a:t> instalado y también está configurado en el firewall del centro de datos. Por lo tanto, cada uno de los dispositivos forma un túnel VPN TLS hacia el firewall y luego pueden comunicarse de forma segura con los servidores internos de la empresa a través del túnel.</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5" name="Imagen 4">
            <a:extLst>
              <a:ext uri="{FF2B5EF4-FFF2-40B4-BE49-F238E27FC236}">
                <a16:creationId xmlns:a16="http://schemas.microsoft.com/office/drawing/2014/main" id="{AD068CAE-1F45-51B4-61B0-D772607F13C2}"/>
              </a:ext>
            </a:extLst>
          </p:cNvPr>
          <p:cNvPicPr>
            <a:picLocks noChangeAspect="1"/>
          </p:cNvPicPr>
          <p:nvPr/>
        </p:nvPicPr>
        <p:blipFill>
          <a:blip r:embed="rId2"/>
          <a:stretch>
            <a:fillRect/>
          </a:stretch>
        </p:blipFill>
        <p:spPr>
          <a:xfrm>
            <a:off x="-12824" y="2439528"/>
            <a:ext cx="9144000" cy="4418472"/>
          </a:xfrm>
          <a:prstGeom prst="rect">
            <a:avLst/>
          </a:prstGeom>
        </p:spPr>
      </p:pic>
    </p:spTree>
    <p:extLst>
      <p:ext uri="{BB962C8B-B14F-4D97-AF65-F5344CB8AC3E}">
        <p14:creationId xmlns:p14="http://schemas.microsoft.com/office/powerpoint/2010/main" val="3936452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268760"/>
            <a:ext cx="856895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Por lo tanto, cada uno de los dispositivos forma un túnel VPN TLS hacia el firewall y luego pueden comunicarse de forma segura con los servidores internos de la empresa a través del túnel. </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1AE46365-3192-1BFC-BA0B-5D08C05864AF}"/>
              </a:ext>
            </a:extLst>
          </p:cNvPr>
          <p:cNvPicPr>
            <a:picLocks noChangeAspect="1"/>
          </p:cNvPicPr>
          <p:nvPr/>
        </p:nvPicPr>
        <p:blipFill>
          <a:blip r:embed="rId2"/>
          <a:stretch>
            <a:fillRect/>
          </a:stretch>
        </p:blipFill>
        <p:spPr>
          <a:xfrm>
            <a:off x="0" y="2436327"/>
            <a:ext cx="9144000" cy="4421673"/>
          </a:xfrm>
          <a:prstGeom prst="rect">
            <a:avLst/>
          </a:prstGeom>
        </p:spPr>
      </p:pic>
    </p:spTree>
    <p:extLst>
      <p:ext uri="{BB962C8B-B14F-4D97-AF65-F5344CB8AC3E}">
        <p14:creationId xmlns:p14="http://schemas.microsoft.com/office/powerpoint/2010/main" val="4481723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268760"/>
            <a:ext cx="8568952" cy="78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Al igual que IPsec, TLS implica el cifrado de paquetes y la adición de encabezados adicionales. </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1AE46365-3192-1BFC-BA0B-5D08C05864AF}"/>
              </a:ext>
            </a:extLst>
          </p:cNvPr>
          <p:cNvPicPr>
            <a:picLocks noChangeAspect="1"/>
          </p:cNvPicPr>
          <p:nvPr/>
        </p:nvPicPr>
        <p:blipFill>
          <a:blip r:embed="rId2"/>
          <a:stretch>
            <a:fillRect/>
          </a:stretch>
        </p:blipFill>
        <p:spPr>
          <a:xfrm>
            <a:off x="0" y="2436327"/>
            <a:ext cx="9144000" cy="4421673"/>
          </a:xfrm>
          <a:prstGeom prst="rect">
            <a:avLst/>
          </a:prstGeom>
        </p:spPr>
      </p:pic>
    </p:spTree>
    <p:extLst>
      <p:ext uri="{BB962C8B-B14F-4D97-AF65-F5344CB8AC3E}">
        <p14:creationId xmlns:p14="http://schemas.microsoft.com/office/powerpoint/2010/main" val="2908251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sitio a sitio vs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aphicFrame>
        <p:nvGraphicFramePr>
          <p:cNvPr id="2" name="Tabla 2">
            <a:extLst>
              <a:ext uri="{FF2B5EF4-FFF2-40B4-BE49-F238E27FC236}">
                <a16:creationId xmlns:a16="http://schemas.microsoft.com/office/drawing/2014/main" id="{013452F3-5433-4217-D5F8-499081C76F97}"/>
              </a:ext>
            </a:extLst>
          </p:cNvPr>
          <p:cNvGraphicFramePr>
            <a:graphicFrameLocks noGrp="1"/>
          </p:cNvGraphicFramePr>
          <p:nvPr>
            <p:extLst>
              <p:ext uri="{D42A27DB-BD31-4B8C-83A1-F6EECF244321}">
                <p14:modId xmlns:p14="http://schemas.microsoft.com/office/powerpoint/2010/main" val="298907420"/>
              </p:ext>
            </p:extLst>
          </p:nvPr>
        </p:nvGraphicFramePr>
        <p:xfrm>
          <a:off x="251520" y="1772816"/>
          <a:ext cx="8400256" cy="4211320"/>
        </p:xfrm>
        <a:graphic>
          <a:graphicData uri="http://schemas.openxmlformats.org/drawingml/2006/table">
            <a:tbl>
              <a:tblPr firstRow="1" bandRow="1">
                <a:tableStyleId>{5C22544A-7EE6-4342-B048-85BDC9FD1C3A}</a:tableStyleId>
              </a:tblPr>
              <a:tblGrid>
                <a:gridCol w="4200128">
                  <a:extLst>
                    <a:ext uri="{9D8B030D-6E8A-4147-A177-3AD203B41FA5}">
                      <a16:colId xmlns:a16="http://schemas.microsoft.com/office/drawing/2014/main" val="2800215541"/>
                    </a:ext>
                  </a:extLst>
                </a:gridCol>
                <a:gridCol w="4200128">
                  <a:extLst>
                    <a:ext uri="{9D8B030D-6E8A-4147-A177-3AD203B41FA5}">
                      <a16:colId xmlns:a16="http://schemas.microsoft.com/office/drawing/2014/main" val="2968851244"/>
                    </a:ext>
                  </a:extLst>
                </a:gridCol>
              </a:tblGrid>
              <a:tr h="349344">
                <a:tc>
                  <a:txBody>
                    <a:bodyPr/>
                    <a:lstStyle/>
                    <a:p>
                      <a:pPr algn="ctr"/>
                      <a:r>
                        <a:rPr lang="es-MX" dirty="0"/>
                        <a:t>VPN de sitio a sitio</a:t>
                      </a:r>
                    </a:p>
                  </a:txBody>
                  <a:tcPr/>
                </a:tc>
                <a:tc>
                  <a:txBody>
                    <a:bodyPr/>
                    <a:lstStyle/>
                    <a:p>
                      <a:pPr algn="ctr"/>
                      <a:r>
                        <a:rPr lang="es-MX" dirty="0"/>
                        <a:t>VPN de acceso remoto</a:t>
                      </a:r>
                    </a:p>
                  </a:txBody>
                  <a:tcPr/>
                </a:tc>
                <a:extLst>
                  <a:ext uri="{0D108BD9-81ED-4DB2-BD59-A6C34878D82A}">
                    <a16:rowId xmlns:a16="http://schemas.microsoft.com/office/drawing/2014/main" val="2214729374"/>
                  </a:ext>
                </a:extLst>
              </a:tr>
              <a:tr h="370840">
                <a:tc>
                  <a:txBody>
                    <a:bodyPr/>
                    <a:lstStyle/>
                    <a:p>
                      <a:pPr algn="just"/>
                      <a:r>
                        <a:rPr lang="es-MX" dirty="0">
                          <a:latin typeface="+mn-lt"/>
                        </a:rPr>
                        <a:t>Utilizan IPsec</a:t>
                      </a:r>
                    </a:p>
                  </a:txBody>
                  <a:tcPr/>
                </a:tc>
                <a:tc>
                  <a:txBody>
                    <a:bodyPr/>
                    <a:lstStyle/>
                    <a:p>
                      <a:pPr algn="just"/>
                      <a:r>
                        <a:rPr lang="es-MX" dirty="0">
                          <a:latin typeface="+mn-lt"/>
                        </a:rPr>
                        <a:t>Utilizan TLS</a:t>
                      </a:r>
                    </a:p>
                  </a:txBody>
                  <a:tcPr/>
                </a:tc>
                <a:extLst>
                  <a:ext uri="{0D108BD9-81ED-4DB2-BD59-A6C34878D82A}">
                    <a16:rowId xmlns:a16="http://schemas.microsoft.com/office/drawing/2014/main" val="2660974896"/>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 muchos dispositivos dentro de los sitios que se están conectando. </a:t>
                      </a:r>
                      <a:r>
                        <a:rPr lang="es-ES" dirty="0">
                          <a:solidFill>
                            <a:schemeClr val="accent5">
                              <a:lumMod val="50000"/>
                            </a:schemeClr>
                          </a:solidFill>
                          <a:latin typeface="+mn-lt"/>
                          <a:cs typeface="Arial" pitchFamily="34" charset="0"/>
                        </a:rPr>
                        <a:t>Un túnel IPsec entre dos </a:t>
                      </a:r>
                      <a:r>
                        <a:rPr lang="es-ES" dirty="0" err="1">
                          <a:solidFill>
                            <a:schemeClr val="accent5">
                              <a:lumMod val="50000"/>
                            </a:schemeClr>
                          </a:solidFill>
                          <a:latin typeface="+mn-lt"/>
                          <a:cs typeface="Arial" pitchFamily="34" charset="0"/>
                        </a:rPr>
                        <a:t>routers</a:t>
                      </a:r>
                      <a:r>
                        <a:rPr lang="es-ES" dirty="0">
                          <a:solidFill>
                            <a:schemeClr val="accent5">
                              <a:lumMod val="50000"/>
                            </a:schemeClr>
                          </a:solidFill>
                          <a:latin typeface="+mn-lt"/>
                          <a:cs typeface="Arial" pitchFamily="34" charset="0"/>
                        </a:rPr>
                        <a:t> o firewalls proporciona seguridad de tráfico para todos los hosts dentro de los sitios que se están conectando.</a:t>
                      </a:r>
                      <a:endParaRPr lang="es-MX"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al dispositivo de un extremo en el que está instalado el software de cliente VPN. </a:t>
                      </a:r>
                      <a:endParaRPr lang="es-ES" dirty="0">
                        <a:solidFill>
                          <a:schemeClr val="accent6">
                            <a:lumMod val="75000"/>
                          </a:schemeClr>
                        </a:solidFill>
                        <a:latin typeface="+mn-lt"/>
                        <a:cs typeface="Arial" pitchFamily="34" charset="0"/>
                      </a:endParaRPr>
                    </a:p>
                    <a:p>
                      <a:pPr algn="just"/>
                      <a:endParaRPr lang="es-MX" dirty="0">
                        <a:latin typeface="+mn-lt"/>
                      </a:endParaRPr>
                    </a:p>
                  </a:txBody>
                  <a:tcPr/>
                </a:tc>
                <a:extLst>
                  <a:ext uri="{0D108BD9-81ED-4DB2-BD59-A6C34878D82A}">
                    <a16:rowId xmlns:a16="http://schemas.microsoft.com/office/drawing/2014/main" val="3575813632"/>
                  </a:ext>
                </a:extLst>
              </a:tr>
              <a:tr h="180960">
                <a:tc>
                  <a:txBody>
                    <a:bodyPr/>
                    <a:lstStyle/>
                    <a:p>
                      <a:pPr algn="just"/>
                      <a:r>
                        <a:rPr lang="es-ES" dirty="0">
                          <a:solidFill>
                            <a:schemeClr val="tx1"/>
                          </a:solidFill>
                          <a:latin typeface="+mn-lt"/>
                          <a:cs typeface="Arial" pitchFamily="34" charset="0"/>
                        </a:rPr>
                        <a:t>Se utilizan normalmente para conectar de forma permanente dos sitios a través de Internet.</a:t>
                      </a:r>
                      <a:endParaRPr lang="es-MX" dirty="0">
                        <a:solidFill>
                          <a:schemeClr val="tx1"/>
                        </a:solidFill>
                        <a:latin typeface="+mn-lt"/>
                      </a:endParaRPr>
                    </a:p>
                  </a:txBody>
                  <a:tcPr/>
                </a:tc>
                <a:tc>
                  <a:txBody>
                    <a:bodyPr/>
                    <a:lstStyle/>
                    <a:p>
                      <a:pPr algn="just"/>
                      <a:r>
                        <a:rPr lang="es-ES" dirty="0">
                          <a:latin typeface="+mn-lt"/>
                        </a:rPr>
                        <a:t>Generalmente se usan para proporcionar acceso bajo demanda (</a:t>
                      </a:r>
                      <a:r>
                        <a:rPr lang="es-ES" dirty="0" err="1">
                          <a:latin typeface="+mn-lt"/>
                        </a:rPr>
                        <a:t>on-demand</a:t>
                      </a:r>
                      <a:r>
                        <a:rPr lang="es-ES" dirty="0">
                          <a:latin typeface="+mn-lt"/>
                        </a:rPr>
                        <a:t>) para dispositivos finales que desean acceder de manera segura a los recursos de la empresa mientras están conectados a una red que no es segura</a:t>
                      </a:r>
                      <a:endParaRPr lang="es-MX" dirty="0">
                        <a:latin typeface="+mn-lt"/>
                      </a:endParaRPr>
                    </a:p>
                  </a:txBody>
                  <a:tcPr/>
                </a:tc>
                <a:extLst>
                  <a:ext uri="{0D108BD9-81ED-4DB2-BD59-A6C34878D82A}">
                    <a16:rowId xmlns:a16="http://schemas.microsoft.com/office/drawing/2014/main" val="3211771712"/>
                  </a:ext>
                </a:extLst>
              </a:tr>
            </a:tbl>
          </a:graphicData>
        </a:graphic>
      </p:graphicFrame>
    </p:spTree>
    <p:extLst>
      <p:ext uri="{BB962C8B-B14F-4D97-AF65-F5344CB8AC3E}">
        <p14:creationId xmlns:p14="http://schemas.microsoft.com/office/powerpoint/2010/main" val="295823227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268760"/>
            <a:ext cx="8568952" cy="44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Finalmente, comparemos brevemente las VPN de sitio a sitio y de acceso remoto.</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tx1">
                    <a:lumMod val="95000"/>
                    <a:lumOff val="5000"/>
                  </a:schemeClr>
                </a:solidFill>
                <a:latin typeface="Arial" pitchFamily="34" charset="0"/>
                <a:cs typeface="Arial" pitchFamily="34" charset="0"/>
              </a:rPr>
              <a:t>suelen utilizar </a:t>
            </a:r>
            <a:r>
              <a:rPr lang="es-ES" b="1" dirty="0">
                <a:solidFill>
                  <a:schemeClr val="accent5">
                    <a:lumMod val="75000"/>
                  </a:schemeClr>
                </a:solidFill>
                <a:latin typeface="Arial" pitchFamily="34" charset="0"/>
                <a:cs typeface="Arial" pitchFamily="34" charset="0"/>
              </a:rPr>
              <a:t>IPsec</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acceso remoto</a:t>
            </a:r>
            <a:r>
              <a:rPr lang="es-ES" dirty="0">
                <a:solidFill>
                  <a:schemeClr val="tx1">
                    <a:lumMod val="95000"/>
                    <a:lumOff val="5000"/>
                  </a:schemeClr>
                </a:solidFill>
                <a:latin typeface="Arial" pitchFamily="34" charset="0"/>
                <a:cs typeface="Arial" pitchFamily="34" charset="0"/>
              </a:rPr>
              <a:t> suelen utilizar </a:t>
            </a:r>
            <a:r>
              <a:rPr lang="es-ES" b="1" dirty="0">
                <a:solidFill>
                  <a:schemeClr val="accent5">
                    <a:lumMod val="75000"/>
                  </a:schemeClr>
                </a:solidFill>
                <a:latin typeface="Arial" pitchFamily="34" charset="0"/>
                <a:cs typeface="Arial" pitchFamily="34" charset="0"/>
              </a:rPr>
              <a:t>TLS</a:t>
            </a:r>
            <a:r>
              <a:rPr lang="es-ES" dirty="0">
                <a:solidFill>
                  <a:schemeClr val="tx1">
                    <a:lumMod val="95000"/>
                    <a:lumOff val="5000"/>
                  </a:schemeClr>
                </a:solidFill>
                <a:latin typeface="Arial" pitchFamily="34" charset="0"/>
                <a:cs typeface="Arial" pitchFamily="34" charset="0"/>
              </a:rPr>
              <a:t>.</a:t>
            </a:r>
          </a:p>
          <a:p>
            <a:pPr marL="285750" indent="-285750" algn="just">
              <a:lnSpc>
                <a:spcPct val="150000"/>
              </a:lnSpc>
              <a:buFont typeface="Arial" panose="020B0604020202020204" pitchFamily="34" charset="0"/>
              <a:buChar char="•"/>
            </a:pP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tx1">
                    <a:lumMod val="95000"/>
                    <a:lumOff val="5000"/>
                  </a:schemeClr>
                </a:solidFill>
                <a:latin typeface="Arial" pitchFamily="34" charset="0"/>
                <a:cs typeface="Arial" pitchFamily="34" charset="0"/>
              </a:rPr>
              <a:t>brindan servicio a muchos dispositivos dentro de los sitios que se están conectando. </a:t>
            </a:r>
            <a:r>
              <a:rPr lang="es-ES" dirty="0">
                <a:solidFill>
                  <a:schemeClr val="accent6">
                    <a:lumMod val="75000"/>
                  </a:schemeClr>
                </a:solidFill>
                <a:latin typeface="Arial" pitchFamily="34" charset="0"/>
                <a:cs typeface="Arial" pitchFamily="34" charset="0"/>
              </a:rPr>
              <a:t>Un túnel IPsec entre dos </a:t>
            </a:r>
            <a:r>
              <a:rPr lang="es-ES" dirty="0" err="1">
                <a:solidFill>
                  <a:schemeClr val="accent6">
                    <a:lumMod val="75000"/>
                  </a:schemeClr>
                </a:solidFill>
                <a:latin typeface="Arial" pitchFamily="34" charset="0"/>
                <a:cs typeface="Arial" pitchFamily="34" charset="0"/>
              </a:rPr>
              <a:t>routers</a:t>
            </a:r>
            <a:r>
              <a:rPr lang="es-ES" dirty="0">
                <a:solidFill>
                  <a:schemeClr val="accent6">
                    <a:lumMod val="75000"/>
                  </a:schemeClr>
                </a:solidFill>
                <a:latin typeface="Arial" pitchFamily="34" charset="0"/>
                <a:cs typeface="Arial" pitchFamily="34" charset="0"/>
              </a:rPr>
              <a:t> o firewalls proporciona seguridad de tráfico para todos los hosts dentro de los sitios que se están conectando.</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acceso remoto </a:t>
            </a:r>
            <a:r>
              <a:rPr lang="es-ES" dirty="0">
                <a:solidFill>
                  <a:schemeClr val="tx1">
                    <a:lumMod val="95000"/>
                    <a:lumOff val="5000"/>
                  </a:schemeClr>
                </a:solidFill>
                <a:latin typeface="Arial" pitchFamily="34" charset="0"/>
                <a:cs typeface="Arial" pitchFamily="34" charset="0"/>
              </a:rPr>
              <a:t>brindan servicio al dispositivo de un extremo en el que está instalado el software de cliente VPN. </a:t>
            </a:r>
            <a:endParaRPr lang="es-ES"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ES"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accent6">
                    <a:lumMod val="75000"/>
                  </a:schemeClr>
                </a:solidFill>
                <a:latin typeface="Arial" pitchFamily="34" charset="0"/>
                <a:cs typeface="Arial" pitchFamily="34" charset="0"/>
              </a:rPr>
              <a:t>se utilizan normalmente para conectar de forma permanente dos sitios a través de Internet.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sitio a sitio vs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41064532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6" y="2192871"/>
            <a:ext cx="8568952" cy="447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Finalmente, comparemos brevemente las VPN de sitio a sitio y de acceso remoto.</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tx1">
                    <a:lumMod val="95000"/>
                    <a:lumOff val="5000"/>
                  </a:schemeClr>
                </a:solidFill>
                <a:latin typeface="Arial" pitchFamily="34" charset="0"/>
                <a:cs typeface="Arial" pitchFamily="34" charset="0"/>
              </a:rPr>
              <a:t>suelen utilizar </a:t>
            </a:r>
            <a:r>
              <a:rPr lang="es-ES" b="1" dirty="0">
                <a:solidFill>
                  <a:schemeClr val="accent5">
                    <a:lumMod val="75000"/>
                  </a:schemeClr>
                </a:solidFill>
                <a:latin typeface="Arial" pitchFamily="34" charset="0"/>
                <a:cs typeface="Arial" pitchFamily="34" charset="0"/>
              </a:rPr>
              <a:t>IPsec</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acceso remoto</a:t>
            </a:r>
            <a:r>
              <a:rPr lang="es-ES" dirty="0">
                <a:solidFill>
                  <a:schemeClr val="tx1">
                    <a:lumMod val="95000"/>
                    <a:lumOff val="5000"/>
                  </a:schemeClr>
                </a:solidFill>
                <a:latin typeface="Arial" pitchFamily="34" charset="0"/>
                <a:cs typeface="Arial" pitchFamily="34" charset="0"/>
              </a:rPr>
              <a:t> suelen utilizar </a:t>
            </a:r>
            <a:r>
              <a:rPr lang="es-ES" b="1" dirty="0">
                <a:solidFill>
                  <a:schemeClr val="accent5">
                    <a:lumMod val="75000"/>
                  </a:schemeClr>
                </a:solidFill>
                <a:latin typeface="Arial" pitchFamily="34" charset="0"/>
                <a:cs typeface="Arial" pitchFamily="34" charset="0"/>
              </a:rPr>
              <a:t>TLS</a:t>
            </a:r>
            <a:r>
              <a:rPr lang="es-ES" dirty="0">
                <a:solidFill>
                  <a:schemeClr val="tx1">
                    <a:lumMod val="95000"/>
                    <a:lumOff val="5000"/>
                  </a:schemeClr>
                </a:solidFill>
                <a:latin typeface="Arial" pitchFamily="34" charset="0"/>
                <a:cs typeface="Arial" pitchFamily="34" charset="0"/>
              </a:rPr>
              <a:t>.</a:t>
            </a:r>
          </a:p>
          <a:p>
            <a:pPr marL="285750" indent="-285750" algn="just">
              <a:lnSpc>
                <a:spcPct val="150000"/>
              </a:lnSpc>
              <a:buFont typeface="Arial" panose="020B0604020202020204" pitchFamily="34" charset="0"/>
              <a:buChar char="•"/>
            </a:pP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tx1">
                    <a:lumMod val="95000"/>
                    <a:lumOff val="5000"/>
                  </a:schemeClr>
                </a:solidFill>
                <a:latin typeface="Arial" pitchFamily="34" charset="0"/>
                <a:cs typeface="Arial" pitchFamily="34" charset="0"/>
              </a:rPr>
              <a:t>brindan servicio a muchos dispositivos dentro de los sitios que se están conectando. </a:t>
            </a:r>
            <a:r>
              <a:rPr lang="es-ES" dirty="0">
                <a:solidFill>
                  <a:schemeClr val="accent6">
                    <a:lumMod val="75000"/>
                  </a:schemeClr>
                </a:solidFill>
                <a:latin typeface="Arial" pitchFamily="34" charset="0"/>
                <a:cs typeface="Arial" pitchFamily="34" charset="0"/>
              </a:rPr>
              <a:t>Un túnel IPsec entre dos </a:t>
            </a:r>
            <a:r>
              <a:rPr lang="es-ES" dirty="0" err="1">
                <a:solidFill>
                  <a:schemeClr val="accent6">
                    <a:lumMod val="75000"/>
                  </a:schemeClr>
                </a:solidFill>
                <a:latin typeface="Arial" pitchFamily="34" charset="0"/>
                <a:cs typeface="Arial" pitchFamily="34" charset="0"/>
              </a:rPr>
              <a:t>routers</a:t>
            </a:r>
            <a:r>
              <a:rPr lang="es-ES" dirty="0">
                <a:solidFill>
                  <a:schemeClr val="accent6">
                    <a:lumMod val="75000"/>
                  </a:schemeClr>
                </a:solidFill>
                <a:latin typeface="Arial" pitchFamily="34" charset="0"/>
                <a:cs typeface="Arial" pitchFamily="34" charset="0"/>
              </a:rPr>
              <a:t> o firewalls proporciona seguridad de tráfico para todos los hosts dentro de los sitios que se están conectando.</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acceso remoto </a:t>
            </a:r>
            <a:r>
              <a:rPr lang="es-ES" dirty="0">
                <a:solidFill>
                  <a:schemeClr val="tx1">
                    <a:lumMod val="95000"/>
                    <a:lumOff val="5000"/>
                  </a:schemeClr>
                </a:solidFill>
                <a:latin typeface="Arial" pitchFamily="34" charset="0"/>
                <a:cs typeface="Arial" pitchFamily="34" charset="0"/>
              </a:rPr>
              <a:t>brindan servicio al dispositivo de un extremo en el que está instalado el software de cliente VPN. </a:t>
            </a:r>
            <a:endParaRPr lang="es-ES"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ES"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VPN de sitio a sitio </a:t>
            </a:r>
            <a:r>
              <a:rPr lang="es-ES" dirty="0">
                <a:solidFill>
                  <a:schemeClr val="accent6">
                    <a:lumMod val="75000"/>
                  </a:schemeClr>
                </a:solidFill>
                <a:latin typeface="Arial" pitchFamily="34" charset="0"/>
                <a:cs typeface="Arial" pitchFamily="34" charset="0"/>
              </a:rPr>
              <a:t>se utilizan normalmente para conectar de forma permanente dos sitios a través de Internet.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sitio a sitio vs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aphicFrame>
        <p:nvGraphicFramePr>
          <p:cNvPr id="2" name="Tabla 2">
            <a:extLst>
              <a:ext uri="{FF2B5EF4-FFF2-40B4-BE49-F238E27FC236}">
                <a16:creationId xmlns:a16="http://schemas.microsoft.com/office/drawing/2014/main" id="{013452F3-5433-4217-D5F8-499081C76F97}"/>
              </a:ext>
            </a:extLst>
          </p:cNvPr>
          <p:cNvGraphicFramePr>
            <a:graphicFrameLocks noGrp="1"/>
          </p:cNvGraphicFramePr>
          <p:nvPr>
            <p:extLst>
              <p:ext uri="{D42A27DB-BD31-4B8C-83A1-F6EECF244321}">
                <p14:modId xmlns:p14="http://schemas.microsoft.com/office/powerpoint/2010/main" val="3466243964"/>
              </p:ext>
            </p:extLst>
          </p:nvPr>
        </p:nvGraphicFramePr>
        <p:xfrm>
          <a:off x="539552" y="1700808"/>
          <a:ext cx="8400256" cy="4637752"/>
        </p:xfrm>
        <a:graphic>
          <a:graphicData uri="http://schemas.openxmlformats.org/drawingml/2006/table">
            <a:tbl>
              <a:tblPr firstRow="1" bandRow="1">
                <a:tableStyleId>{5C22544A-7EE6-4342-B048-85BDC9FD1C3A}</a:tableStyleId>
              </a:tblPr>
              <a:tblGrid>
                <a:gridCol w="4200128">
                  <a:extLst>
                    <a:ext uri="{9D8B030D-6E8A-4147-A177-3AD203B41FA5}">
                      <a16:colId xmlns:a16="http://schemas.microsoft.com/office/drawing/2014/main" val="2800215541"/>
                    </a:ext>
                  </a:extLst>
                </a:gridCol>
                <a:gridCol w="4200128">
                  <a:extLst>
                    <a:ext uri="{9D8B030D-6E8A-4147-A177-3AD203B41FA5}">
                      <a16:colId xmlns:a16="http://schemas.microsoft.com/office/drawing/2014/main" val="2968851244"/>
                    </a:ext>
                  </a:extLst>
                </a:gridCol>
              </a:tblGrid>
              <a:tr h="421352">
                <a:tc>
                  <a:txBody>
                    <a:bodyPr/>
                    <a:lstStyle/>
                    <a:p>
                      <a:pPr algn="ctr"/>
                      <a:r>
                        <a:rPr lang="es-MX" dirty="0"/>
                        <a:t>VPN de sitio a sitio</a:t>
                      </a:r>
                    </a:p>
                  </a:txBody>
                  <a:tcPr/>
                </a:tc>
                <a:tc>
                  <a:txBody>
                    <a:bodyPr/>
                    <a:lstStyle/>
                    <a:p>
                      <a:pPr algn="ctr"/>
                      <a:r>
                        <a:rPr lang="es-MX" dirty="0"/>
                        <a:t>VPN de acceso remoto</a:t>
                      </a:r>
                    </a:p>
                  </a:txBody>
                  <a:tcPr/>
                </a:tc>
                <a:extLst>
                  <a:ext uri="{0D108BD9-81ED-4DB2-BD59-A6C34878D82A}">
                    <a16:rowId xmlns:a16="http://schemas.microsoft.com/office/drawing/2014/main" val="2214729374"/>
                  </a:ext>
                </a:extLst>
              </a:tr>
              <a:tr h="370840">
                <a:tc>
                  <a:txBody>
                    <a:bodyPr/>
                    <a:lstStyle/>
                    <a:p>
                      <a:pPr algn="just"/>
                      <a:r>
                        <a:rPr lang="es-MX" dirty="0">
                          <a:latin typeface="+mn-lt"/>
                        </a:rPr>
                        <a:t>Utilizan IPsec</a:t>
                      </a:r>
                    </a:p>
                  </a:txBody>
                  <a:tcPr/>
                </a:tc>
                <a:tc>
                  <a:txBody>
                    <a:bodyPr/>
                    <a:lstStyle/>
                    <a:p>
                      <a:pPr algn="just"/>
                      <a:r>
                        <a:rPr lang="es-MX" dirty="0">
                          <a:latin typeface="+mn-lt"/>
                        </a:rPr>
                        <a:t>Utilizan TLS</a:t>
                      </a:r>
                    </a:p>
                  </a:txBody>
                  <a:tcPr/>
                </a:tc>
                <a:extLst>
                  <a:ext uri="{0D108BD9-81ED-4DB2-BD59-A6C34878D82A}">
                    <a16:rowId xmlns:a16="http://schemas.microsoft.com/office/drawing/2014/main" val="2660974896"/>
                  </a:ext>
                </a:extLst>
              </a:tr>
              <a:tr h="370840">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 muchos dispositivos dentro de los sitios que se están conectando. </a:t>
                      </a:r>
                      <a:r>
                        <a:rPr lang="es-ES" dirty="0">
                          <a:solidFill>
                            <a:schemeClr val="accent5">
                              <a:lumMod val="50000"/>
                            </a:schemeClr>
                          </a:solidFill>
                          <a:latin typeface="+mn-lt"/>
                          <a:cs typeface="Arial" pitchFamily="34" charset="0"/>
                        </a:rPr>
                        <a:t>Un túnel IPsec entre dos </a:t>
                      </a:r>
                      <a:r>
                        <a:rPr lang="es-ES" dirty="0" err="1">
                          <a:solidFill>
                            <a:schemeClr val="accent5">
                              <a:lumMod val="50000"/>
                            </a:schemeClr>
                          </a:solidFill>
                          <a:latin typeface="+mn-lt"/>
                          <a:cs typeface="Arial" pitchFamily="34" charset="0"/>
                        </a:rPr>
                        <a:t>routers</a:t>
                      </a:r>
                      <a:r>
                        <a:rPr lang="es-ES" dirty="0">
                          <a:solidFill>
                            <a:schemeClr val="accent5">
                              <a:lumMod val="50000"/>
                            </a:schemeClr>
                          </a:solidFill>
                          <a:latin typeface="+mn-lt"/>
                          <a:cs typeface="Arial" pitchFamily="34" charset="0"/>
                        </a:rPr>
                        <a:t> o firewalls proporciona seguridad de tráfico para todos los hosts dentro de los sitios que se están conectando.</a:t>
                      </a:r>
                      <a:endParaRPr lang="es-MX" dirty="0">
                        <a:latin typeface="+mn-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al dispositivo de un extremo en el que está instalado el software de cliente VPN. </a:t>
                      </a:r>
                      <a:endParaRPr lang="es-ES" dirty="0">
                        <a:solidFill>
                          <a:schemeClr val="accent6">
                            <a:lumMod val="75000"/>
                          </a:schemeClr>
                        </a:solidFill>
                        <a:latin typeface="+mn-lt"/>
                        <a:cs typeface="Arial" pitchFamily="34" charset="0"/>
                      </a:endParaRPr>
                    </a:p>
                    <a:p>
                      <a:pPr algn="just"/>
                      <a:endParaRPr lang="es-MX" dirty="0">
                        <a:latin typeface="+mn-lt"/>
                      </a:endParaRPr>
                    </a:p>
                  </a:txBody>
                  <a:tcPr/>
                </a:tc>
                <a:extLst>
                  <a:ext uri="{0D108BD9-81ED-4DB2-BD59-A6C34878D82A}">
                    <a16:rowId xmlns:a16="http://schemas.microsoft.com/office/drawing/2014/main" val="3575813632"/>
                  </a:ext>
                </a:extLst>
              </a:tr>
              <a:tr h="180960">
                <a:tc>
                  <a:txBody>
                    <a:bodyPr/>
                    <a:lstStyle/>
                    <a:p>
                      <a:pPr algn="just"/>
                      <a:r>
                        <a:rPr lang="es-ES" dirty="0">
                          <a:solidFill>
                            <a:schemeClr val="tx1"/>
                          </a:solidFill>
                          <a:latin typeface="+mn-lt"/>
                          <a:cs typeface="Arial" pitchFamily="34" charset="0"/>
                        </a:rPr>
                        <a:t>Se utilizan normalmente para conectar de forma permanente dos sitios a través de Internet.</a:t>
                      </a:r>
                      <a:endParaRPr lang="es-MX" dirty="0">
                        <a:solidFill>
                          <a:schemeClr val="tx1"/>
                        </a:solidFill>
                        <a:latin typeface="+mn-lt"/>
                      </a:endParaRPr>
                    </a:p>
                  </a:txBody>
                  <a:tcPr/>
                </a:tc>
                <a:tc>
                  <a:txBody>
                    <a:bodyPr/>
                    <a:lstStyle/>
                    <a:p>
                      <a:pPr algn="just"/>
                      <a:r>
                        <a:rPr lang="es-ES" dirty="0">
                          <a:latin typeface="+mn-lt"/>
                        </a:rPr>
                        <a:t>Generalmente se usan para proporcionar acceso bajo demanda (</a:t>
                      </a:r>
                      <a:r>
                        <a:rPr lang="es-ES" dirty="0" err="1">
                          <a:latin typeface="+mn-lt"/>
                        </a:rPr>
                        <a:t>on-demand</a:t>
                      </a:r>
                      <a:r>
                        <a:rPr lang="es-ES" dirty="0">
                          <a:latin typeface="+mn-lt"/>
                        </a:rPr>
                        <a:t>) para dispositivos finales que desean acceder de manera segura a los recursos de la empresa mientras están conectados a una red que no es segura</a:t>
                      </a:r>
                      <a:endParaRPr lang="es-MX" dirty="0">
                        <a:latin typeface="+mn-lt"/>
                      </a:endParaRPr>
                    </a:p>
                  </a:txBody>
                  <a:tcPr/>
                </a:tc>
                <a:extLst>
                  <a:ext uri="{0D108BD9-81ED-4DB2-BD59-A6C34878D82A}">
                    <a16:rowId xmlns:a16="http://schemas.microsoft.com/office/drawing/2014/main" val="3211771712"/>
                  </a:ext>
                </a:extLst>
              </a:tr>
              <a:tr h="370840">
                <a:tc>
                  <a:txBody>
                    <a:bodyPr/>
                    <a:lstStyle/>
                    <a:p>
                      <a:endParaRPr lang="es-MX"/>
                    </a:p>
                  </a:txBody>
                  <a:tcPr/>
                </a:tc>
                <a:tc>
                  <a:txBody>
                    <a:bodyPr/>
                    <a:lstStyle/>
                    <a:p>
                      <a:endParaRPr lang="es-MX" dirty="0"/>
                    </a:p>
                  </a:txBody>
                  <a:tcPr/>
                </a:tc>
                <a:extLst>
                  <a:ext uri="{0D108BD9-81ED-4DB2-BD59-A6C34878D82A}">
                    <a16:rowId xmlns:a16="http://schemas.microsoft.com/office/drawing/2014/main" val="3231371156"/>
                  </a:ext>
                </a:extLst>
              </a:tr>
            </a:tbl>
          </a:graphicData>
        </a:graphic>
      </p:graphicFrame>
    </p:spTree>
    <p:extLst>
      <p:ext uri="{BB962C8B-B14F-4D97-AF65-F5344CB8AC3E}">
        <p14:creationId xmlns:p14="http://schemas.microsoft.com/office/powerpoint/2010/main" val="22246771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tx1">
                    <a:lumMod val="95000"/>
                    <a:lumOff val="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331640" y="3325143"/>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987824" y="3617746"/>
            <a:ext cx="5043313" cy="3211471"/>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987824" y="3617746"/>
            <a:ext cx="5043313" cy="3211471"/>
          </a:xfrm>
          <a:prstGeom prst="rect">
            <a:avLst/>
          </a:prstGeom>
        </p:spPr>
      </p:pic>
    </p:spTree>
    <p:extLst>
      <p:ext uri="{BB962C8B-B14F-4D97-AF65-F5344CB8AC3E}">
        <p14:creationId xmlns:p14="http://schemas.microsoft.com/office/powerpoint/2010/main" val="143534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Este es un ejemplo de una WAN: Esta empresa tiene un centro de datos central y algunas oficinas.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Cada oficina está conectada al centro de datos a través de una línea arrendada, que es una especie de conexión física dedicada entre dos sitios.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268760"/>
            <a:ext cx="8352929" cy="2426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latin typeface="Arial" pitchFamily="34" charset="0"/>
                <a:cs typeface="Arial" pitchFamily="34" charset="0"/>
              </a:rPr>
              <a:t>Revisaremos dos tipos de Internet </a:t>
            </a:r>
            <a:r>
              <a:rPr lang="es-ES" sz="1800" dirty="0" err="1">
                <a:latin typeface="Arial" pitchFamily="34" charset="0"/>
                <a:cs typeface="Arial" pitchFamily="34" charset="0"/>
              </a:rPr>
              <a:t>VPNs</a:t>
            </a:r>
            <a:r>
              <a:rPr lang="es-ES" sz="1800" dirty="0">
                <a:latin typeface="Arial" pitchFamily="34" charset="0"/>
                <a:cs typeface="Arial" pitchFamily="34" charset="0"/>
              </a:rPr>
              <a:t>:</a:t>
            </a:r>
          </a:p>
          <a:p>
            <a:pPr algn="just">
              <a:lnSpc>
                <a:spcPct val="150000"/>
              </a:lnSpc>
              <a:spcAft>
                <a:spcPts val="1200"/>
              </a:spcAft>
            </a:pPr>
            <a:r>
              <a:rPr lang="es-ES" sz="1800" b="1" dirty="0">
                <a:solidFill>
                  <a:srgbClr val="FF0000"/>
                </a:solidFill>
                <a:latin typeface="Arial" pitchFamily="34" charset="0"/>
                <a:cs typeface="Arial" pitchFamily="34" charset="0"/>
              </a:rPr>
              <a:t>Estos proporcionan conectividad segura a través de Internet, que es una red pública compartida y no es segura por default.</a:t>
            </a:r>
          </a:p>
          <a:p>
            <a:pPr marL="342900" indent="-342900" algn="just">
              <a:lnSpc>
                <a:spcPct val="150000"/>
              </a:lnSpc>
              <a:buFont typeface="+mj-lt"/>
              <a:buAutoNum type="arabicPeriod"/>
            </a:pPr>
            <a:r>
              <a:rPr lang="es-ES" sz="1800" b="1" dirty="0">
                <a:solidFill>
                  <a:schemeClr val="accent6">
                    <a:lumMod val="75000"/>
                  </a:schemeClr>
                </a:solidFill>
                <a:latin typeface="Arial" pitchFamily="34" charset="0"/>
                <a:cs typeface="Arial" pitchFamily="34" charset="0"/>
              </a:rPr>
              <a:t>VPN de sitio a sitio (site-</a:t>
            </a:r>
            <a:r>
              <a:rPr lang="es-ES" sz="1800" b="1" dirty="0" err="1">
                <a:solidFill>
                  <a:schemeClr val="accent6">
                    <a:lumMod val="75000"/>
                  </a:schemeClr>
                </a:solidFill>
                <a:latin typeface="Arial" pitchFamily="34" charset="0"/>
                <a:cs typeface="Arial" pitchFamily="34" charset="0"/>
              </a:rPr>
              <a:t>to</a:t>
            </a:r>
            <a:r>
              <a:rPr lang="es-ES" sz="1800" b="1" dirty="0">
                <a:solidFill>
                  <a:schemeClr val="accent6">
                    <a:lumMod val="75000"/>
                  </a:schemeClr>
                </a:solidFill>
                <a:latin typeface="Arial" pitchFamily="34" charset="0"/>
                <a:cs typeface="Arial" pitchFamily="34" charset="0"/>
              </a:rPr>
              <a:t>-site </a:t>
            </a:r>
            <a:r>
              <a:rPr lang="es-ES" sz="1800" b="1" dirty="0" err="1">
                <a:solidFill>
                  <a:schemeClr val="accent6">
                    <a:lumMod val="75000"/>
                  </a:schemeClr>
                </a:solidFill>
                <a:latin typeface="Arial" pitchFamily="34" charset="0"/>
                <a:cs typeface="Arial" pitchFamily="34" charset="0"/>
              </a:rPr>
              <a:t>VPNs</a:t>
            </a:r>
            <a:r>
              <a:rPr lang="es-ES" sz="1800" b="1" dirty="0">
                <a:solidFill>
                  <a:schemeClr val="accent6">
                    <a:lumMod val="75000"/>
                  </a:schemeClr>
                </a:solidFill>
                <a:latin typeface="Arial" pitchFamily="34" charset="0"/>
                <a:cs typeface="Arial" pitchFamily="34" charset="0"/>
              </a:rPr>
              <a:t>) usando IPsec</a:t>
            </a:r>
          </a:p>
          <a:p>
            <a:pPr marL="342900" indent="-342900" algn="just">
              <a:lnSpc>
                <a:spcPct val="150000"/>
              </a:lnSpc>
              <a:buFont typeface="+mj-lt"/>
              <a:buAutoNum type="arabicPeriod"/>
            </a:pPr>
            <a:r>
              <a:rPr lang="es-ES" sz="1800" b="1" dirty="0">
                <a:solidFill>
                  <a:schemeClr val="accent6">
                    <a:lumMod val="75000"/>
                  </a:schemeClr>
                </a:solidFill>
                <a:latin typeface="Arial" pitchFamily="34" charset="0"/>
                <a:cs typeface="Arial" pitchFamily="34" charset="0"/>
              </a:rPr>
              <a:t>VPN de acceso remoto (remote-</a:t>
            </a:r>
            <a:r>
              <a:rPr lang="es-ES" sz="1800" b="1" dirty="0" err="1">
                <a:solidFill>
                  <a:schemeClr val="accent6">
                    <a:lumMod val="75000"/>
                  </a:schemeClr>
                </a:solidFill>
                <a:latin typeface="Arial" pitchFamily="34" charset="0"/>
                <a:cs typeface="Arial" pitchFamily="34" charset="0"/>
              </a:rPr>
              <a:t>access</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VPNs</a:t>
            </a:r>
            <a:r>
              <a:rPr lang="es-ES" sz="1800" b="1" dirty="0">
                <a:solidFill>
                  <a:schemeClr val="accent6">
                    <a:lumMod val="75000"/>
                  </a:schemeClr>
                </a:solidFill>
                <a:latin typeface="Arial" pitchFamily="34" charset="0"/>
                <a:cs typeface="Arial" pitchFamily="34" charset="0"/>
              </a:rPr>
              <a:t>) mediante TLS.</a:t>
            </a:r>
            <a:endParaRPr lang="es-ES"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9053C5F0-3E2F-53BB-2031-6CE9D7129998}"/>
              </a:ext>
            </a:extLst>
          </p:cNvPr>
          <p:cNvPicPr>
            <a:picLocks noChangeAspect="1"/>
          </p:cNvPicPr>
          <p:nvPr/>
        </p:nvPicPr>
        <p:blipFill>
          <a:blip r:embed="rId2"/>
          <a:stretch>
            <a:fillRect/>
          </a:stretch>
        </p:blipFill>
        <p:spPr>
          <a:xfrm>
            <a:off x="4211960" y="3088176"/>
            <a:ext cx="3816424" cy="3292757"/>
          </a:xfrm>
          <a:prstGeom prst="rect">
            <a:avLst/>
          </a:prstGeom>
        </p:spPr>
      </p:pic>
    </p:spTree>
    <p:extLst>
      <p:ext uri="{BB962C8B-B14F-4D97-AF65-F5344CB8AC3E}">
        <p14:creationId xmlns:p14="http://schemas.microsoft.com/office/powerpoint/2010/main" val="2665778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56895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 no es una conexión compartida, no está conectada a Internet, es una conexión privada que la empresa usa para conectar sus sitios. </a:t>
            </a:r>
            <a:r>
              <a:rPr lang="es-ES" sz="1800" dirty="0">
                <a:solidFill>
                  <a:schemeClr val="accent6">
                    <a:lumMod val="75000"/>
                  </a:schemeClr>
                </a:solidFill>
                <a:latin typeface="Arial" pitchFamily="34" charset="0"/>
                <a:cs typeface="Arial" pitchFamily="34" charset="0"/>
              </a:rPr>
              <a:t>¿Conoces la palabra para este tipo de topología, donde múltiples dispositivos se conectan a un dispositivo central?. Topología estrella.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3068960"/>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Cuando hablamos de </a:t>
            </a:r>
            <a:r>
              <a:rPr lang="es-ES" sz="1800" dirty="0" err="1">
                <a:solidFill>
                  <a:schemeClr val="accent6">
                    <a:lumMod val="75000"/>
                  </a:schemeClr>
                </a:solidFill>
                <a:latin typeface="Arial" pitchFamily="34" charset="0"/>
                <a:cs typeface="Arial" pitchFamily="34" charset="0"/>
              </a:rPr>
              <a:t>WANs</a:t>
            </a:r>
            <a:r>
              <a:rPr lang="es-ES" sz="1800" dirty="0">
                <a:solidFill>
                  <a:schemeClr val="accent6">
                    <a:lumMod val="75000"/>
                  </a:schemeClr>
                </a:solidFill>
                <a:latin typeface="Arial" pitchFamily="34" charset="0"/>
                <a:cs typeface="Arial" pitchFamily="34" charset="0"/>
              </a:rPr>
              <a:t> un término muy común es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 and </a:t>
            </a:r>
            <a:r>
              <a:rPr lang="es-ES" sz="1800" b="1" dirty="0" err="1">
                <a:solidFill>
                  <a:schemeClr val="accent6">
                    <a:lumMod val="75000"/>
                  </a:schemeClr>
                </a:solidFill>
                <a:latin typeface="Arial" pitchFamily="34" charset="0"/>
                <a:cs typeface="Arial" pitchFamily="34" charset="0"/>
              </a:rPr>
              <a:t>spoke</a:t>
            </a:r>
            <a:r>
              <a:rPr lang="es-ES" sz="1800" dirty="0">
                <a:solidFill>
                  <a:schemeClr val="accent6">
                    <a:lumMod val="75000"/>
                  </a:schemeClr>
                </a:solidFill>
                <a:latin typeface="Arial" pitchFamily="34" charset="0"/>
                <a:cs typeface="Arial" pitchFamily="34" charset="0"/>
              </a:rPr>
              <a:t>.</a:t>
            </a: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sitio central, el </a:t>
            </a:r>
            <a:r>
              <a:rPr lang="es-ES" sz="1800" b="1" dirty="0">
                <a:solidFill>
                  <a:schemeClr val="tx1">
                    <a:lumMod val="95000"/>
                    <a:lumOff val="5000"/>
                  </a:schemeClr>
                </a:solidFill>
                <a:latin typeface="Arial" pitchFamily="34" charset="0"/>
                <a:cs typeface="Arial" pitchFamily="34" charset="0"/>
              </a:rPr>
              <a:t>centro de datos</a:t>
            </a:r>
            <a:r>
              <a:rPr lang="es-ES" sz="1800" dirty="0">
                <a:solidFill>
                  <a:schemeClr val="tx1">
                    <a:lumMod val="95000"/>
                    <a:lumOff val="5000"/>
                  </a:schemeClr>
                </a:solidFill>
                <a:latin typeface="Arial" pitchFamily="34" charset="0"/>
                <a:cs typeface="Arial" pitchFamily="34" charset="0"/>
              </a:rPr>
              <a:t>, se denomina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y los </a:t>
            </a:r>
            <a:r>
              <a:rPr lang="es-ES" sz="1800" b="1" dirty="0">
                <a:solidFill>
                  <a:schemeClr val="tx1">
                    <a:lumMod val="95000"/>
                    <a:lumOff val="5000"/>
                  </a:schemeClr>
                </a:solidFill>
                <a:latin typeface="Arial" pitchFamily="34" charset="0"/>
                <a:cs typeface="Arial" pitchFamily="34" charset="0"/>
              </a:rPr>
              <a:t>sitios de oficina </a:t>
            </a:r>
            <a:r>
              <a:rPr lang="es-ES" sz="1800" dirty="0">
                <a:solidFill>
                  <a:schemeClr val="tx1">
                    <a:lumMod val="95000"/>
                    <a:lumOff val="5000"/>
                  </a:schemeClr>
                </a:solidFill>
                <a:latin typeface="Arial" pitchFamily="34" charset="0"/>
                <a:cs typeface="Arial" pitchFamily="34" charset="0"/>
              </a:rPr>
              <a:t>que se conectan al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se denominan </a:t>
            </a:r>
            <a:r>
              <a:rPr lang="es-ES" sz="1800" b="1" dirty="0" err="1">
                <a:solidFill>
                  <a:schemeClr val="accent6">
                    <a:lumMod val="75000"/>
                  </a:schemeClr>
                </a:solidFill>
                <a:latin typeface="Arial" pitchFamily="34" charset="0"/>
                <a:cs typeface="Arial" pitchFamily="34" charset="0"/>
              </a:rPr>
              <a:t>spokes</a:t>
            </a:r>
            <a:r>
              <a:rPr lang="es-ES" sz="1800" dirty="0">
                <a:solidFill>
                  <a:schemeClr val="tx1">
                    <a:lumMod val="95000"/>
                    <a:lumOff val="5000"/>
                  </a:schemeClr>
                </a:solidFill>
                <a:latin typeface="Arial" pitchFamily="34" charset="0"/>
                <a:cs typeface="Arial" pitchFamily="34" charset="0"/>
              </a:rPr>
              <a:t>.</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9664" y="2558811"/>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986271"/>
            <a:ext cx="9468544"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controlar centralizadamente cuál tráfico está permitido y cuál no. </a:t>
            </a:r>
            <a:r>
              <a:rPr lang="es-ES" sz="1800" dirty="0">
                <a:solidFill>
                  <a:schemeClr val="accent6">
                    <a:lumMod val="75000"/>
                  </a:schemeClr>
                </a:solidFill>
                <a:latin typeface="Arial" pitchFamily="34" charset="0"/>
                <a:cs typeface="Arial" pitchFamily="34" charset="0"/>
              </a:rPr>
              <a:t>Todo el tráfico entre las oficinas se puede enviar a un firewall en el centro de datos, por ejemplo, y puede controlar que tráfico está permitido y cuál no.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68760"/>
            <a:ext cx="8388424"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realidad, este diagrama no es exactamente una representación precisa de las líneas arrendadas.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913896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 es una mejor representación de lo que realmente está pasando. </a:t>
            </a:r>
            <a:r>
              <a:rPr lang="es-ES" sz="1800" dirty="0">
                <a:solidFill>
                  <a:schemeClr val="tx1">
                    <a:lumMod val="95000"/>
                    <a:lumOff val="5000"/>
                  </a:schemeClr>
                </a:solidFill>
                <a:latin typeface="Arial" pitchFamily="34" charset="0"/>
                <a:cs typeface="Arial" pitchFamily="34" charset="0"/>
              </a:rPr>
              <a:t>En lugar de un solo cable físico que conecta directamente cada sitio, cada sitio se conecta a un proveedor de servicios, que conecta los sitios entre sí. Estas conexiones usan cables seriales. Sin embargo, en estos días las conexiones WAN a través de Ethernet son cada vez más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36007" y="2506612"/>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586" y="1296248"/>
            <a:ext cx="8964488"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Estas conexiones usan cables seriales. Sin embargo, en estos días las conexiones WAN a través de Ethernet son cada vez más comunes.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26530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9998BFE8-C342-A84C-00F5-46D6AA9D46A8}"/>
              </a:ext>
            </a:extLst>
          </p:cNvPr>
          <p:cNvPicPr>
            <a:picLocks noChangeAspect="1"/>
          </p:cNvPicPr>
          <p:nvPr/>
        </p:nvPicPr>
        <p:blipFill>
          <a:blip r:embed="rId2"/>
          <a:stretch>
            <a:fillRect/>
          </a:stretch>
        </p:blipFill>
        <p:spPr>
          <a:xfrm>
            <a:off x="31013" y="2506612"/>
            <a:ext cx="9144000" cy="4351388"/>
          </a:xfrm>
          <a:prstGeom prst="rect">
            <a:avLst/>
          </a:prstGeom>
        </p:spPr>
      </p:pic>
    </p:spTree>
    <p:extLst>
      <p:ext uri="{BB962C8B-B14F-4D97-AF65-F5344CB8AC3E}">
        <p14:creationId xmlns:p14="http://schemas.microsoft.com/office/powerpoint/2010/main" val="3611390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896448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36007"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1134" y="1310600"/>
            <a:ext cx="960142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Internet</a:t>
            </a:r>
            <a:r>
              <a:rPr lang="es-ES" sz="1800" dirty="0">
                <a:solidFill>
                  <a:schemeClr val="tx1">
                    <a:lumMod val="95000"/>
                    <a:lumOff val="5000"/>
                  </a:schemeClr>
                </a:solidFill>
                <a:latin typeface="Arial" pitchFamily="34" charset="0"/>
                <a:cs typeface="Arial" pitchFamily="34" charset="0"/>
              </a:rPr>
              <a:t> también se puede utilizar para las conexiones WAN de una empresa entre sitios. Sin embargo, Internet en sí no es una red privada. Es una red pública compartida, por lo que el envío de datos importantes a través de Internet no está protegido.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51520" y="1638600"/>
            <a:ext cx="9601426"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tenga en cuenta que cada sitio tiene una conexión física a Internet.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3344" y="1204654"/>
            <a:ext cx="8993144"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para enviar tráfico entre sitios, la empresa configurará </a:t>
            </a:r>
            <a:r>
              <a:rPr lang="es-ES" sz="1800" b="1" dirty="0">
                <a:solidFill>
                  <a:schemeClr val="accent6">
                    <a:lumMod val="75000"/>
                  </a:schemeClr>
                </a:solidFill>
                <a:latin typeface="Arial" pitchFamily="34" charset="0"/>
                <a:cs typeface="Arial" pitchFamily="34" charset="0"/>
              </a:rPr>
              <a:t>redes privadas virtuales (VPN). </a:t>
            </a:r>
            <a:r>
              <a:rPr lang="es-ES" sz="1800" dirty="0">
                <a:solidFill>
                  <a:schemeClr val="tx1">
                    <a:lumMod val="95000"/>
                    <a:lumOff val="5000"/>
                  </a:schemeClr>
                </a:solidFill>
                <a:latin typeface="Arial" pitchFamily="34" charset="0"/>
                <a:cs typeface="Arial" pitchFamily="34" charset="0"/>
              </a:rPr>
              <a:t>Los paquetes se encriptan de modo que los contenidos sólo puedan ser leídos por los destinatarios previstos.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a:t>
            </a:r>
            <a:r>
              <a:rPr lang="es-ES" sz="1800" b="1" dirty="0">
                <a:solidFill>
                  <a:schemeClr val="accent6">
                    <a:lumMod val="75000"/>
                  </a:schemeClr>
                </a:solidFill>
                <a:latin typeface="Arial" pitchFamily="34" charset="0"/>
                <a:cs typeface="Arial" pitchFamily="34" charset="0"/>
              </a:rPr>
              <a:t>VPN de sitio a sitio</a:t>
            </a:r>
            <a:r>
              <a:rPr lang="es-ES" sz="1800" dirty="0">
                <a:latin typeface="Arial" pitchFamily="34" charset="0"/>
                <a:cs typeface="Arial" pitchFamily="34" charset="0"/>
              </a:rPr>
              <a:t> es una VPN entre dos dispositivos y se utiliza para conectar dos sitios a través de Internet. </a:t>
            </a:r>
            <a:r>
              <a:rPr lang="es-ES" sz="1800" dirty="0">
                <a:solidFill>
                  <a:schemeClr val="accent6">
                    <a:lumMod val="75000"/>
                  </a:schemeClr>
                </a:solidFill>
                <a:latin typeface="Arial" pitchFamily="34" charset="0"/>
                <a:cs typeface="Arial" pitchFamily="34" charset="0"/>
              </a:rPr>
              <a:t>En el siguiente diagrama, la oficina A y la oficina B están conectadas a Internet y utilizan una VPN de sitio a sitio entre ellas para que los dispositivos de cada oficina puedan comunicarse de forma segura entre sí.</a:t>
            </a:r>
            <a:r>
              <a:rPr lang="es-ES" sz="1800" dirty="0">
                <a:solidFill>
                  <a:schemeClr val="tx1">
                    <a:lumMod val="95000"/>
                    <a:lumOff val="5000"/>
                  </a:schemeClr>
                </a:solidFill>
                <a:latin typeface="Arial" pitchFamily="34" charset="0"/>
                <a:cs typeface="Arial" pitchFamily="34" charset="0"/>
              </a:rPr>
              <a:t> se cifra antes de encapsularse con el nuevo encabezado.</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spTree>
    <p:extLst>
      <p:ext uri="{BB962C8B-B14F-4D97-AF65-F5344CB8AC3E}">
        <p14:creationId xmlns:p14="http://schemas.microsoft.com/office/powerpoint/2010/main" val="418057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805" y="1387366"/>
            <a:ext cx="8791144"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el paquete cifrado se encapsula dentro de un nuevo paquete y se envía. Esto significa que el paquete original permanecerá protegido incluso cuando se envíe a través de la Internet pública. </a:t>
            </a:r>
            <a:r>
              <a:rPr lang="es-ES" sz="1800" dirty="0">
                <a:solidFill>
                  <a:schemeClr val="accent6">
                    <a:lumMod val="75000"/>
                  </a:schemeClr>
                </a:solidFill>
                <a:latin typeface="Arial" pitchFamily="34" charset="0"/>
                <a:cs typeface="Arial" pitchFamily="34" charset="0"/>
              </a:rPr>
              <a:t>Esta fue una rápida introducción a algunas opciones de WAN. Ahora echemos un vistazo un poco más profundo a cada uno, comenzando con las líneas arrendadas.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Una línea arrendada es un enlace físico dedicado, que generalmente conecta dos sitios.</a:t>
            </a:r>
          </a:p>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Tree>
    <p:extLst>
      <p:ext uri="{BB962C8B-B14F-4D97-AF65-F5344CB8AC3E}">
        <p14:creationId xmlns:p14="http://schemas.microsoft.com/office/powerpoint/2010/main" val="2356662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64614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210491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912112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a:t>
            </a:r>
            <a:r>
              <a:rPr lang="es-ES" sz="1800" dirty="0">
                <a:latin typeface="Arial" pitchFamily="34" charset="0"/>
                <a:cs typeface="Arial" pitchFamily="34" charset="0"/>
              </a:rPr>
              <a:t> Las tecnologías Ethernet WAN se están volviendo cada vez más populares, en lugar de estas líneas arrendadas en serie.</a:t>
            </a:r>
            <a:r>
              <a:rPr lang="es-MX" sz="1800" dirty="0">
                <a:latin typeface="Arial" pitchFamily="34" charset="0"/>
                <a:cs typeface="Arial" pitchFamily="34" charset="0"/>
              </a:rPr>
              <a:t> </a:t>
            </a:r>
            <a:r>
              <a:rPr lang="es-ES" sz="1800" dirty="0">
                <a:latin typeface="Arial" pitchFamily="34" charset="0"/>
                <a:cs typeface="Arial" pitchFamily="34" charset="0"/>
              </a:rPr>
              <a:t>Esto se debe a que las líneas arrendadas tienden a tener un costo más alto, un mayor tiempo de instalación y tienen velocidades más lentas que las que brindan las conexiones Ethernet.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156632" y="3717032"/>
            <a:ext cx="9144000" cy="4359701"/>
          </a:xfrm>
          <a:prstGeom prst="rect">
            <a:avLst/>
          </a:prstGeom>
        </p:spPr>
      </p:pic>
    </p:spTree>
    <p:extLst>
      <p:ext uri="{BB962C8B-B14F-4D97-AF65-F5344CB8AC3E}">
        <p14:creationId xmlns:p14="http://schemas.microsoft.com/office/powerpoint/2010/main" val="372638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una VPN de sitio a sitio, se crea un </a:t>
            </a:r>
            <a:r>
              <a:rPr lang="es-ES" sz="1800" b="1" dirty="0">
                <a:solidFill>
                  <a:schemeClr val="accent6">
                    <a:lumMod val="75000"/>
                  </a:schemeClr>
                </a:solidFill>
                <a:latin typeface="Arial" pitchFamily="34" charset="0"/>
                <a:cs typeface="Arial" pitchFamily="34" charset="0"/>
              </a:rPr>
              <a:t>túnel VPN </a:t>
            </a:r>
            <a:r>
              <a:rPr lang="es-ES" sz="1800" dirty="0">
                <a:solidFill>
                  <a:schemeClr val="tx1">
                    <a:lumMod val="95000"/>
                    <a:lumOff val="5000"/>
                  </a:schemeClr>
                </a:solidFill>
                <a:latin typeface="Arial" pitchFamily="34" charset="0"/>
                <a:cs typeface="Arial" pitchFamily="34" charset="0"/>
              </a:rPr>
              <a:t>entre los dos dispositivos encapsulando el paquete IP original con un encabezado VPN y un nuevo encabezado IP. Cuando se utiliza IPsec, el paquete original se cifra antes de encapsularse con el nuevo encabezado. Esto es lo que hace segura IPsec.</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spTree>
    <p:extLst>
      <p:ext uri="{BB962C8B-B14F-4D97-AF65-F5344CB8AC3E}">
        <p14:creationId xmlns:p14="http://schemas.microsoft.com/office/powerpoint/2010/main" val="3687376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58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líneas arrendadas y las VPN MPLS, se pueden utilizar para conectarse a la infraestructura de Internet de un proveedor de servicios. </a:t>
            </a:r>
            <a:r>
              <a:rPr lang="es-ES" sz="1800" dirty="0">
                <a:solidFill>
                  <a:schemeClr val="accent6">
                    <a:lumMod val="75000"/>
                  </a:schemeClr>
                </a:solidFill>
                <a:latin typeface="Arial" pitchFamily="34" charset="0"/>
                <a:cs typeface="Arial" pitchFamily="34" charset="0"/>
              </a:rPr>
              <a:t>Aunque la línea alquilada o MPLS VPN en sí misma es una red privada, puede usarse como un medio para acceder a la red pública que es Internet.</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CATV y DSL, que suelen utilizar los consumidores para acceder a Internet en el hogar.</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Ethernet de fibra óptica están ganando popularidad debido a las altas velocidades que brindan en largas distancias.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Veamos brevemente dos tecnologías de acceso a Internet que mencioné anteriormente: cable (CATV) y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96752"/>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descr="Imagen de la pantalla de un computador&#10;&#10;Descripción generada automáticamente con confianza baja">
            <a:extLst>
              <a:ext uri="{FF2B5EF4-FFF2-40B4-BE49-F238E27FC236}">
                <a16:creationId xmlns:a16="http://schemas.microsoft.com/office/drawing/2014/main" id="{596FA7A8-CCF1-1953-5FAC-E367DB291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2996952"/>
            <a:ext cx="5904656" cy="3532952"/>
          </a:xfrm>
          <a:prstGeom prst="rect">
            <a:avLst/>
          </a:prstGeom>
        </p:spPr>
      </p:pic>
    </p:spTree>
    <p:extLst>
      <p:ext uri="{BB962C8B-B14F-4D97-AF65-F5344CB8AC3E}">
        <p14:creationId xmlns:p14="http://schemas.microsoft.com/office/powerpoint/2010/main" val="1973218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DSL proporciona conectividad a Internet a los clientes a través de líneas telefónicas 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tomará el paquete original, lo encriptará para que no se pueda leer, agregará un encabezado </a:t>
            </a:r>
            <a:r>
              <a:rPr lang="es-ES" sz="1800" b="1" dirty="0">
                <a:solidFill>
                  <a:schemeClr val="tx1">
                    <a:lumMod val="95000"/>
                    <a:lumOff val="5000"/>
                  </a:schemeClr>
                </a:solidFill>
                <a:latin typeface="Arial" pitchFamily="34" charset="0"/>
                <a:cs typeface="Arial" pitchFamily="34" charset="0"/>
              </a:rPr>
              <a:t>IPsec VPN </a:t>
            </a:r>
            <a:r>
              <a:rPr lang="es-ES" sz="1800" dirty="0">
                <a:solidFill>
                  <a:schemeClr val="tx1">
                    <a:lumMod val="95000"/>
                    <a:lumOff val="5000"/>
                  </a:schemeClr>
                </a:solidFill>
                <a:latin typeface="Arial" pitchFamily="34" charset="0"/>
                <a:cs typeface="Arial" pitchFamily="34" charset="0"/>
              </a:rPr>
              <a:t>y un </a:t>
            </a:r>
            <a:r>
              <a:rPr lang="es-ES" sz="1800" b="1" dirty="0">
                <a:solidFill>
                  <a:schemeClr val="tx1">
                    <a:lumMod val="95000"/>
                    <a:lumOff val="5000"/>
                  </a:schemeClr>
                </a:solidFill>
                <a:latin typeface="Arial" pitchFamily="34" charset="0"/>
                <a:cs typeface="Arial" pitchFamily="34" charset="0"/>
              </a:rPr>
              <a:t>nuevo encabezado IP</a:t>
            </a:r>
            <a:r>
              <a:rPr lang="es-ES" sz="1800" dirty="0">
                <a:solidFill>
                  <a:schemeClr val="tx1">
                    <a:lumMod val="95000"/>
                    <a:lumOff val="5000"/>
                  </a:schemeClr>
                </a:solidFill>
                <a:latin typeface="Arial" pitchFamily="34" charset="0"/>
                <a:cs typeface="Arial" pitchFamily="34" charset="0"/>
              </a:rPr>
              <a:t>, y luego lo reenviará a través de Internet.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3"/>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4"/>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dispositivo separado, como en el diagrama, o puede estar incorporado al </a:t>
            </a:r>
            <a:r>
              <a:rPr lang="es-ES" sz="1800" dirty="0" err="1">
                <a:latin typeface="Arial" pitchFamily="34" charset="0"/>
                <a:cs typeface="Arial" pitchFamily="34" charset="0"/>
              </a:rPr>
              <a:t>router</a:t>
            </a:r>
            <a:r>
              <a:rPr lang="es-ES" sz="1800" dirty="0">
                <a:latin typeface="Arial" pitchFamily="34" charset="0"/>
                <a:cs typeface="Arial" pitchFamily="34" charset="0"/>
              </a:rPr>
              <a:t> doméstico. Esto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3477321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4" y="1124744"/>
            <a:ext cx="9414793"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Internet por cable es un concepto similar a DSL, aunque por supuesto si miras los detalles técnicos es diferente.</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CATV (Televisión por cable) 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5" y="1124744"/>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DSL, se requiere un módem por cable para convertir los datos a un formato adecuado para enviarse a través de los cables CATV. Al igual que un módem DSL, puede ser un dispositivo separado o estar integrado en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doméstico.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26629" name="Text Box 5"/>
          <p:cNvSpPr txBox="1">
            <a:spLocks noChangeArrowheads="1"/>
          </p:cNvSpPr>
          <p:nvPr/>
        </p:nvSpPr>
        <p:spPr bwMode="auto">
          <a:xfrm>
            <a:off x="495752" y="1268760"/>
            <a:ext cx="8064896"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3177861"/>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331640" y="301566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20299" y="1553482"/>
            <a:ext cx="874418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Vamos a demostrar ese proceso en el diagrama.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Hemos configurado un túnel IPsec entre estos dos enrutadores.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PC de la oficina A desea enviar tráfico a la PC de la oficina B, por lo que primero envía los datos sin cifrar a su puerta de enlace predeterminada, el ruteador.</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35326" y="3789040"/>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AA4379A6-EC1E-8E5F-A9B5-FAEFAEFAAE43}"/>
              </a:ext>
            </a:extLst>
          </p:cNvPr>
          <p:cNvPicPr>
            <a:picLocks noChangeAspect="1"/>
          </p:cNvPicPr>
          <p:nvPr/>
        </p:nvPicPr>
        <p:blipFill>
          <a:blip r:embed="rId4"/>
          <a:stretch>
            <a:fillRect/>
          </a:stretch>
        </p:blipFill>
        <p:spPr>
          <a:xfrm>
            <a:off x="0" y="5075800"/>
            <a:ext cx="9144000" cy="1799320"/>
          </a:xfrm>
          <a:prstGeom prst="rect">
            <a:avLst/>
          </a:prstGeom>
        </p:spPr>
      </p:pic>
    </p:spTree>
    <p:extLst>
      <p:ext uri="{BB962C8B-B14F-4D97-AF65-F5344CB8AC3E}">
        <p14:creationId xmlns:p14="http://schemas.microsoft.com/office/powerpoint/2010/main" val="564794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0"/>
            <a:ext cx="2099815" cy="2160886"/>
          </a:xfrm>
          <a:prstGeom prst="rect">
            <a:avLst/>
          </a:prstGeom>
        </p:spPr>
      </p:pic>
      <p:sp>
        <p:nvSpPr>
          <p:cNvPr id="26629" name="Text Box 5"/>
          <p:cNvSpPr txBox="1">
            <a:spLocks noChangeArrowheads="1"/>
          </p:cNvSpPr>
          <p:nvPr/>
        </p:nvSpPr>
        <p:spPr bwMode="auto">
          <a:xfrm>
            <a:off x="179511" y="1206614"/>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Internet en sí misma puede considerarse una WAN, el término WAN se usa normalmente para referirse a las conexiones privadas de una empresa que conectan sus oficinas, centros de datos y otros sitios entre sí.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3"/>
          <a:stretch>
            <a:fillRect/>
          </a:stretch>
        </p:blipFill>
        <p:spPr>
          <a:xfrm>
            <a:off x="3563888" y="3140968"/>
            <a:ext cx="4876800" cy="3533775"/>
          </a:xfrm>
          <a:prstGeom prst="rect">
            <a:avLst/>
          </a:prstGeom>
        </p:spPr>
      </p:pic>
    </p:spTree>
    <p:extLst>
      <p:ext uri="{BB962C8B-B14F-4D97-AF65-F5344CB8AC3E}">
        <p14:creationId xmlns:p14="http://schemas.microsoft.com/office/powerpoint/2010/main" val="1646125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598" y="3091006"/>
            <a:ext cx="4392488" cy="232801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Rectangle 2"/>
          <p:cNvSpPr txBox="1">
            <a:spLocks noChangeArrowheads="1"/>
          </p:cNvSpPr>
          <p:nvPr/>
        </p:nvSpPr>
        <p:spPr>
          <a:xfrm>
            <a:off x="656946" y="2132856"/>
            <a:ext cx="7938628" cy="1370310"/>
          </a:xfrm>
          <a:prstGeom prst="rect">
            <a:avLst/>
          </a:prstGeom>
          <a:noFill/>
          <a:ln/>
        </p:spPr>
        <p:txBody>
          <a:bodyPr lIns="92075" tIns="46038" rIns="92075" bIns="46038"/>
          <a:lstStyle/>
          <a:p>
            <a:pPr marL="342900" indent="-342900">
              <a:lnSpc>
                <a:spcPct val="150000"/>
              </a:lnSpc>
              <a:spcBef>
                <a:spcPts val="600"/>
              </a:spcBef>
              <a:buFontTx/>
              <a:buChar char="•"/>
              <a:defRPr/>
            </a:pPr>
            <a:r>
              <a:rPr lang="es-ES" sz="1600" kern="0" dirty="0">
                <a:solidFill>
                  <a:schemeClr val="bg2">
                    <a:lumMod val="25000"/>
                  </a:schemeClr>
                </a:solidFill>
                <a:latin typeface="ZapfHumnst BT" charset="0"/>
              </a:rPr>
              <a:t>Son redes privadas </a:t>
            </a:r>
            <a:r>
              <a:rPr lang="es-ES" sz="1600" b="1" kern="0" dirty="0">
                <a:solidFill>
                  <a:schemeClr val="accent6">
                    <a:lumMod val="75000"/>
                  </a:schemeClr>
                </a:solidFill>
                <a:latin typeface="ZapfHumnst BT" charset="0"/>
              </a:rPr>
              <a:t>pertenecientes a una empresa u organización</a:t>
            </a:r>
            <a:r>
              <a:rPr lang="es-ES" sz="1600" kern="0" dirty="0">
                <a:solidFill>
                  <a:schemeClr val="bg2">
                    <a:lumMod val="25000"/>
                  </a:schemeClr>
                </a:solidFill>
                <a:latin typeface="ZapfHumnst BT" charset="0"/>
              </a:rPr>
              <a:t>.</a:t>
            </a:r>
          </a:p>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Las LAN conectan computadoras que están relativamente cerca </a:t>
            </a:r>
            <a:r>
              <a:rPr lang="es-ES" sz="1600" b="1" kern="0" dirty="0">
                <a:solidFill>
                  <a:schemeClr val="accent6">
                    <a:lumMod val="75000"/>
                  </a:schemeClr>
                </a:solidFill>
                <a:latin typeface="ZapfHumnst BT" charset="0"/>
              </a:rPr>
              <a:t>conectadas por un cable o un pequeño radiotransmisor</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9" name="Text Box 3"/>
          <p:cNvSpPr txBox="1">
            <a:spLocks noChangeArrowheads="1"/>
          </p:cNvSpPr>
          <p:nvPr/>
        </p:nvSpPr>
        <p:spPr bwMode="auto">
          <a:xfrm>
            <a:off x="1115616" y="1268760"/>
            <a:ext cx="7344816" cy="88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b="1" dirty="0">
                <a:solidFill>
                  <a:schemeClr val="accent5">
                    <a:lumMod val="75000"/>
                  </a:schemeClr>
                </a:solidFill>
                <a:latin typeface="+mn-lt"/>
              </a:rPr>
              <a:t>Es aquella que está en un mismo edificio o bien una serie de edificios dentro de una misma corporación</a:t>
            </a:r>
            <a:r>
              <a:rPr lang="es-MX" dirty="0">
                <a:solidFill>
                  <a:schemeClr val="accent5">
                    <a:lumMod val="75000"/>
                  </a:schemeClr>
                </a:solidFill>
                <a:latin typeface="+mn-lt"/>
              </a:rPr>
              <a:t>. </a:t>
            </a:r>
          </a:p>
        </p:txBody>
      </p:sp>
      <p:sp>
        <p:nvSpPr>
          <p:cNvPr id="10" name="Rectangle 2"/>
          <p:cNvSpPr txBox="1">
            <a:spLocks noChangeArrowheads="1"/>
          </p:cNvSpPr>
          <p:nvPr/>
        </p:nvSpPr>
        <p:spPr>
          <a:xfrm>
            <a:off x="683568" y="3388407"/>
            <a:ext cx="3672408" cy="2272842"/>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_tradnl" sz="1600" kern="0" dirty="0">
                <a:solidFill>
                  <a:schemeClr val="bg2">
                    <a:lumMod val="25000"/>
                  </a:schemeClr>
                </a:solidFill>
                <a:latin typeface="ZapfHumnst BT" charset="0"/>
              </a:rPr>
              <a:t>Posee sus propias líneas dedicadas, </a:t>
            </a:r>
            <a:r>
              <a:rPr lang="es-ES_tradnl" sz="1600" b="1" kern="0" dirty="0">
                <a:solidFill>
                  <a:schemeClr val="accent6">
                    <a:lumMod val="75000"/>
                  </a:schemeClr>
                </a:solidFill>
                <a:latin typeface="ZapfHumnst BT" charset="0"/>
              </a:rPr>
              <a:t>existen bajo un cierto límite o distancia</a:t>
            </a:r>
            <a:r>
              <a:rPr lang="es-ES_tradnl" sz="1600" kern="0" dirty="0">
                <a:solidFill>
                  <a:schemeClr val="bg2">
                    <a:lumMod val="25000"/>
                  </a:schemeClr>
                </a:solidFill>
                <a:latin typeface="ZapfHumnst BT" charset="0"/>
              </a:rPr>
              <a:t>, es decir, e</a:t>
            </a:r>
            <a:r>
              <a:rPr lang="es-MX" sz="1600" kern="0" dirty="0">
                <a:solidFill>
                  <a:schemeClr val="bg2">
                    <a:lumMod val="25000"/>
                  </a:schemeClr>
                </a:solidFill>
                <a:latin typeface="ZapfHumnst BT" charset="0"/>
              </a:rPr>
              <a:t>s una colección de dispositivos de red conectados dentro de un área geográfica restringida.</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12" name="Rectangle 2"/>
          <p:cNvSpPr txBox="1">
            <a:spLocks noChangeArrowheads="1"/>
          </p:cNvSpPr>
          <p:nvPr/>
        </p:nvSpPr>
        <p:spPr>
          <a:xfrm>
            <a:off x="683568" y="5609053"/>
            <a:ext cx="7938628" cy="1049250"/>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Utilizan una </a:t>
            </a:r>
            <a:r>
              <a:rPr lang="es-ES" sz="1600" b="1" kern="0" dirty="0">
                <a:solidFill>
                  <a:schemeClr val="accent6">
                    <a:lumMod val="75000"/>
                  </a:schemeClr>
                </a:solidFill>
                <a:latin typeface="ZapfHumnst BT" charset="0"/>
              </a:rPr>
              <a:t>alta velocidad de transmisión.</a:t>
            </a:r>
          </a:p>
          <a:p>
            <a:pPr marL="342900" indent="-342900" algn="just">
              <a:lnSpc>
                <a:spcPct val="150000"/>
              </a:lnSpc>
              <a:spcBef>
                <a:spcPts val="600"/>
              </a:spcBef>
              <a:buFontTx/>
              <a:buChar char="•"/>
              <a:defRPr/>
            </a:pPr>
            <a:r>
              <a:rPr lang="es-MX" sz="1600" kern="0" dirty="0">
                <a:solidFill>
                  <a:schemeClr val="bg2">
                    <a:lumMod val="25000"/>
                  </a:schemeClr>
                </a:solidFill>
                <a:latin typeface="ZapfHumnst BT" charset="0"/>
              </a:rPr>
              <a:t>Su extensión va desde </a:t>
            </a:r>
            <a:r>
              <a:rPr lang="es-MX" sz="1600" b="1" kern="0" dirty="0">
                <a:solidFill>
                  <a:schemeClr val="accent6">
                    <a:lumMod val="75000"/>
                  </a:schemeClr>
                </a:solidFill>
                <a:latin typeface="ZapfHumnst BT" charset="0"/>
              </a:rPr>
              <a:t>10 metros hasta 1 kilómetro</a:t>
            </a:r>
            <a:r>
              <a:rPr lang="es-MX" sz="1600" kern="0" dirty="0">
                <a:solidFill>
                  <a:schemeClr val="bg2">
                    <a:lumMod val="25000"/>
                  </a:schemeClr>
                </a:solidFill>
                <a:latin typeface="ZapfHumnst BT" charset="0"/>
              </a:rPr>
              <a:t>. </a:t>
            </a:r>
            <a:endParaRPr lang="es-ES_tradnl" sz="1600" kern="0" dirty="0">
              <a:solidFill>
                <a:schemeClr val="bg2">
                  <a:lumMod val="25000"/>
                </a:schemeClr>
              </a:solidFill>
              <a:latin typeface="ZapfHumnst BT" charset="0"/>
            </a:endParaRPr>
          </a:p>
        </p:txBody>
      </p:sp>
    </p:spTree>
    <p:extLst>
      <p:ext uri="{BB962C8B-B14F-4D97-AF65-F5344CB8AC3E}">
        <p14:creationId xmlns:p14="http://schemas.microsoft.com/office/powerpoint/2010/main" val="16058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017423" y="1628800"/>
            <a:ext cx="74888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6">
                    <a:lumMod val="75000"/>
                  </a:schemeClr>
                </a:solidFill>
                <a:latin typeface="+mn-lt"/>
              </a:rPr>
              <a:t>Son las que usan las empresas u organizaciones para conectar sus equipos entre sí y compartir hardware, software e información. </a:t>
            </a:r>
          </a:p>
        </p:txBody>
      </p:sp>
      <p:sp>
        <p:nvSpPr>
          <p:cNvPr id="5" name="Rectangle 2"/>
          <p:cNvSpPr txBox="1">
            <a:spLocks noChangeArrowheads="1"/>
          </p:cNvSpPr>
          <p:nvPr/>
        </p:nvSpPr>
        <p:spPr>
          <a:xfrm>
            <a:off x="144016" y="44624"/>
            <a:ext cx="8748464"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3068960"/>
            <a:ext cx="4844174" cy="2664296"/>
          </a:xfrm>
          <a:prstGeom prst="rect">
            <a:avLst/>
          </a:prstGeom>
        </p:spPr>
      </p:pic>
    </p:spTree>
    <p:extLst>
      <p:ext uri="{BB962C8B-B14F-4D97-AF65-F5344CB8AC3E}">
        <p14:creationId xmlns:p14="http://schemas.microsoft.com/office/powerpoint/2010/main" val="3403307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2708920"/>
            <a:ext cx="4248472" cy="3020201"/>
          </a:xfrm>
          <a:prstGeom prst="rect">
            <a:avLst/>
          </a:prstGeom>
        </p:spPr>
      </p:pic>
      <p:sp>
        <p:nvSpPr>
          <p:cNvPr id="4099" name="Text Box 3"/>
          <p:cNvSpPr txBox="1">
            <a:spLocks noChangeArrowheads="1"/>
          </p:cNvSpPr>
          <p:nvPr/>
        </p:nvSpPr>
        <p:spPr bwMode="auto">
          <a:xfrm>
            <a:off x="827584" y="1628800"/>
            <a:ext cx="7560840"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Conecta varias LAN cercanas geográficamente (en una misma ciudad pero a una gran distancia) entre sí a alta velocidad.</a:t>
            </a:r>
            <a:endParaRPr lang="es-MX" sz="2000" dirty="0">
              <a:solidFill>
                <a:schemeClr val="accent5">
                  <a:lumMod val="75000"/>
                </a:schemeClr>
              </a:solidFill>
              <a:latin typeface="+mn-lt"/>
            </a:endParaRPr>
          </a:p>
        </p:txBody>
      </p:sp>
      <p:sp>
        <p:nvSpPr>
          <p:cNvPr id="5" name="Rectangle 2"/>
          <p:cNvSpPr txBox="1">
            <a:spLocks noChangeArrowheads="1"/>
          </p:cNvSpPr>
          <p:nvPr/>
        </p:nvSpPr>
        <p:spPr>
          <a:xfrm>
            <a:off x="144016" y="125760"/>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Text Box 3"/>
          <p:cNvSpPr txBox="1">
            <a:spLocks noChangeArrowheads="1"/>
          </p:cNvSpPr>
          <p:nvPr/>
        </p:nvSpPr>
        <p:spPr bwMode="auto">
          <a:xfrm>
            <a:off x="683568" y="5949280"/>
            <a:ext cx="7560840"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65125" lvl="1" indent="0" algn="ctr">
              <a:lnSpc>
                <a:spcPct val="150000"/>
              </a:lnSpc>
              <a:spcBef>
                <a:spcPts val="600"/>
              </a:spcBef>
            </a:pPr>
            <a:r>
              <a:rPr lang="es-MX" b="1" dirty="0">
                <a:solidFill>
                  <a:schemeClr val="bg2">
                    <a:lumMod val="25000"/>
                  </a:schemeClr>
                </a:solidFill>
                <a:latin typeface="+mn-lt"/>
              </a:rPr>
              <a:t>Ejemplo: </a:t>
            </a:r>
            <a:r>
              <a:rPr lang="es-MX" dirty="0">
                <a:solidFill>
                  <a:schemeClr val="bg2">
                    <a:lumMod val="25000"/>
                  </a:schemeClr>
                </a:solidFill>
                <a:latin typeface="+mn-lt"/>
              </a:rPr>
              <a:t>El politécnico, tiene varios campus regados por toda la ciudad.</a:t>
            </a:r>
            <a:endParaRPr lang="es-MX" dirty="0">
              <a:solidFill>
                <a:schemeClr val="accent5">
                  <a:lumMod val="75000"/>
                </a:schemeClr>
              </a:solidFill>
              <a:latin typeface="+mn-lt"/>
            </a:endParaRPr>
          </a:p>
        </p:txBody>
      </p:sp>
    </p:spTree>
    <p:extLst>
      <p:ext uri="{BB962C8B-B14F-4D97-AF65-F5344CB8AC3E}">
        <p14:creationId xmlns:p14="http://schemas.microsoft.com/office/powerpoint/2010/main" val="37866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690514"/>
            <a:ext cx="4635696" cy="3059559"/>
          </a:xfrm>
          <a:prstGeom prst="rect">
            <a:avLst/>
          </a:prstGeom>
        </p:spPr>
      </p:pic>
      <p:sp>
        <p:nvSpPr>
          <p:cNvPr id="5" name="Rectangle 2"/>
          <p:cNvSpPr txBox="1">
            <a:spLocks noChangeArrowheads="1"/>
          </p:cNvSpPr>
          <p:nvPr/>
        </p:nvSpPr>
        <p:spPr>
          <a:xfrm>
            <a:off x="144016" y="112313"/>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4" name="Text Box 3"/>
          <p:cNvSpPr txBox="1">
            <a:spLocks noChangeArrowheads="1"/>
          </p:cNvSpPr>
          <p:nvPr/>
        </p:nvSpPr>
        <p:spPr bwMode="auto">
          <a:xfrm>
            <a:off x="683568" y="2245509"/>
            <a:ext cx="362092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La conexión puede hacerse por:</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Teléfono</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Microondas</a:t>
            </a:r>
          </a:p>
          <a:p>
            <a:pPr marL="712788" lvl="1" indent="-347663">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Enlaces dedicados digitales, como la fibra óptica</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Internet</a:t>
            </a:r>
          </a:p>
        </p:txBody>
      </p:sp>
      <p:sp>
        <p:nvSpPr>
          <p:cNvPr id="7" name="Text Box 3"/>
          <p:cNvSpPr txBox="1">
            <a:spLocks noChangeArrowheads="1"/>
          </p:cNvSpPr>
          <p:nvPr/>
        </p:nvSpPr>
        <p:spPr bwMode="auto">
          <a:xfrm>
            <a:off x="683568" y="1775776"/>
            <a:ext cx="7994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Cubre áreas de alrededor de </a:t>
            </a:r>
            <a:r>
              <a:rPr lang="es-MX" sz="2000" b="1" dirty="0">
                <a:solidFill>
                  <a:schemeClr val="accent6">
                    <a:lumMod val="75000"/>
                  </a:schemeClr>
                </a:solidFill>
                <a:latin typeface="+mn-lt"/>
              </a:rPr>
              <a:t>cincuenta kilómetros</a:t>
            </a:r>
            <a:r>
              <a:rPr lang="es-MX" sz="2000" dirty="0">
                <a:solidFill>
                  <a:schemeClr val="bg2">
                    <a:lumMod val="25000"/>
                  </a:schemeClr>
                </a:solidFill>
                <a:latin typeface="+mn-lt"/>
              </a:rPr>
              <a:t>.</a:t>
            </a:r>
          </a:p>
        </p:txBody>
      </p:sp>
    </p:spTree>
    <p:extLst>
      <p:ext uri="{BB962C8B-B14F-4D97-AF65-F5344CB8AC3E}">
        <p14:creationId xmlns:p14="http://schemas.microsoft.com/office/powerpoint/2010/main" val="16053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668456" y="4278336"/>
            <a:ext cx="2863984" cy="236360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6" name="Rectangle 3"/>
          <p:cNvSpPr txBox="1">
            <a:spLocks noChangeArrowheads="1"/>
          </p:cNvSpPr>
          <p:nvPr/>
        </p:nvSpPr>
        <p:spPr bwMode="auto">
          <a:xfrm>
            <a:off x="467544" y="1484783"/>
            <a:ext cx="8280920"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Es una red que existe en un área geográfica de gran escala. Cubren una región, país o continente. 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Conecta diferentes redes más pequeñas, incluidas las redes de área local (LAN) y las redes de área metropolitana (MAN).</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467544" y="4851884"/>
            <a:ext cx="4320480" cy="12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ChangeArrowheads="1"/>
          </p:cNvSpPr>
          <p:nvPr/>
        </p:nvSpPr>
        <p:spPr bwMode="auto">
          <a:xfrm>
            <a:off x="609600" y="1600200"/>
            <a:ext cx="7994848" cy="27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endParaRPr lang="es-ES" altLang="es-MX">
              <a:latin typeface="ZapfHumnst BT" charset="0"/>
            </a:endParaRPr>
          </a:p>
        </p:txBody>
      </p:sp>
      <p:sp>
        <p:nvSpPr>
          <p:cNvPr id="594948" name="Rectangle 4"/>
          <p:cNvSpPr>
            <a:spLocks noChangeArrowheads="1"/>
          </p:cNvSpPr>
          <p:nvPr/>
        </p:nvSpPr>
        <p:spPr bwMode="auto">
          <a:xfrm>
            <a:off x="595358" y="1812768"/>
            <a:ext cx="7786642" cy="53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Desarrollar </a:t>
            </a:r>
            <a:r>
              <a:rPr lang="es-ES" altLang="es-MX" sz="2000" dirty="0" err="1">
                <a:solidFill>
                  <a:schemeClr val="bg2">
                    <a:lumMod val="25000"/>
                  </a:schemeClr>
                </a:solidFill>
                <a:latin typeface="+mn-lt"/>
              </a:rPr>
              <a:t>WANs</a:t>
            </a:r>
            <a:r>
              <a:rPr lang="es-ES" altLang="es-MX" sz="2000" dirty="0">
                <a:solidFill>
                  <a:schemeClr val="bg2">
                    <a:lumMod val="25000"/>
                  </a:schemeClr>
                </a:solidFill>
                <a:latin typeface="+mn-lt"/>
              </a:rPr>
              <a:t> privadas es caro. </a:t>
            </a:r>
            <a:endParaRPr lang="es-ES" altLang="es-MX" sz="2400" dirty="0">
              <a:solidFill>
                <a:schemeClr val="bg2">
                  <a:lumMod val="25000"/>
                </a:schemeClr>
              </a:solidFill>
              <a:latin typeface="Arial" panose="020B0604020202020204" pitchFamily="34" charset="0"/>
            </a:endParaRPr>
          </a:p>
        </p:txBody>
      </p:sp>
      <p:sp>
        <p:nvSpPr>
          <p:cNvPr id="594949"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852" y="4293096"/>
            <a:ext cx="3348372" cy="2160240"/>
          </a:xfrm>
          <a:prstGeom prst="rect">
            <a:avLst/>
          </a:prstGeom>
        </p:spPr>
      </p:pic>
      <p:sp>
        <p:nvSpPr>
          <p:cNvPr id="11" name="Rectangle 4"/>
          <p:cNvSpPr>
            <a:spLocks noChangeArrowheads="1"/>
          </p:cNvSpPr>
          <p:nvPr/>
        </p:nvSpPr>
        <p:spPr bwMode="auto">
          <a:xfrm>
            <a:off x="577102" y="2262120"/>
            <a:ext cx="8027346" cy="246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Internet provee una estructura más flexible y económica de interconectar oficinas remotas. Sin embargo, </a:t>
            </a:r>
            <a:r>
              <a:rPr lang="es-ES" altLang="es-MX" sz="2000" b="1" dirty="0">
                <a:solidFill>
                  <a:schemeClr val="accent6">
                    <a:lumMod val="75000"/>
                  </a:schemeClr>
                </a:solidFill>
                <a:latin typeface="+mn-lt"/>
              </a:rPr>
              <a:t>las redes públicas no garantizan la seguridad de las comunicaciones</a:t>
            </a:r>
            <a:r>
              <a:rPr lang="es-ES" altLang="es-MX" sz="2000" dirty="0">
                <a:solidFill>
                  <a:schemeClr val="bg2">
                    <a:lumMod val="25000"/>
                  </a:schemeClr>
                </a:solidFill>
                <a:latin typeface="+mn-lt"/>
              </a:rPr>
              <a:t>, por lo que las </a:t>
            </a:r>
            <a:r>
              <a:rPr lang="es-ES" altLang="es-MX" sz="2000" b="1" dirty="0">
                <a:solidFill>
                  <a:srgbClr val="0070C0"/>
                </a:solidFill>
                <a:latin typeface="+mn-lt"/>
              </a:rPr>
              <a:t>redes privadas virtuales</a:t>
            </a:r>
            <a:r>
              <a:rPr lang="es-ES" altLang="es-MX" sz="2000" dirty="0">
                <a:solidFill>
                  <a:schemeClr val="bg2">
                    <a:lumMod val="25000"/>
                  </a:schemeClr>
                </a:solidFill>
                <a:latin typeface="+mn-lt"/>
              </a:rPr>
              <a:t> surgieron de la necesidad de </a:t>
            </a:r>
            <a:r>
              <a:rPr lang="es-ES" altLang="es-MX" sz="2000" b="1" dirty="0">
                <a:solidFill>
                  <a:schemeClr val="accent6">
                    <a:lumMod val="75000"/>
                  </a:schemeClr>
                </a:solidFill>
                <a:latin typeface="+mn-lt"/>
              </a:rPr>
              <a:t>garantizar la seguridad de las comunicaciones en las redes públicas. </a:t>
            </a:r>
          </a:p>
          <a:p>
            <a:pPr algn="just">
              <a:lnSpc>
                <a:spcPct val="150000"/>
              </a:lnSpc>
              <a:spcBef>
                <a:spcPts val="1200"/>
              </a:spcBef>
            </a:pPr>
            <a:endParaRPr lang="es-ES" altLang="es-MX" sz="2400" dirty="0">
              <a:latin typeface="Arial" panose="020B0604020202020204" pitchFamily="34" charset="0"/>
            </a:endParaRPr>
          </a:p>
        </p:txBody>
      </p:sp>
    </p:spTree>
    <p:extLst>
      <p:ext uri="{BB962C8B-B14F-4D97-AF65-F5344CB8AC3E}">
        <p14:creationId xmlns:p14="http://schemas.microsoft.com/office/powerpoint/2010/main" val="11121373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395536" y="1628800"/>
            <a:ext cx="8496944" cy="2304256"/>
          </a:xfrm>
        </p:spPr>
        <p:txBody>
          <a:bodyPr>
            <a:normAutofit/>
          </a:bodyPr>
          <a:lstStyle/>
          <a:p>
            <a:pPr marL="0" indent="0" algn="just">
              <a:lnSpc>
                <a:spcPct val="150000"/>
              </a:lnSpc>
              <a:spcBef>
                <a:spcPct val="0"/>
              </a:spcBef>
              <a:buNone/>
            </a:pPr>
            <a:r>
              <a:rPr lang="es-ES_tradnl" altLang="es-MX" sz="1800" dirty="0">
                <a:solidFill>
                  <a:schemeClr val="bg2">
                    <a:lumMod val="25000"/>
                  </a:schemeClr>
                </a:solidFill>
              </a:rPr>
              <a:t>Para tener aplicaciones seguras de acceso a Intranets y </a:t>
            </a:r>
            <a:r>
              <a:rPr lang="es-ES_tradnl" altLang="es-MX" sz="1800" dirty="0" err="1">
                <a:solidFill>
                  <a:schemeClr val="bg2">
                    <a:lumMod val="25000"/>
                  </a:schemeClr>
                </a:solidFill>
              </a:rPr>
              <a:t>Extranets</a:t>
            </a:r>
            <a:r>
              <a:rPr lang="es-ES_tradnl" altLang="es-MX" sz="1800" dirty="0">
                <a:solidFill>
                  <a:schemeClr val="bg2">
                    <a:lumMod val="25000"/>
                  </a:schemeClr>
                </a:solidFill>
              </a:rPr>
              <a:t> se requiere de una </a:t>
            </a:r>
            <a:r>
              <a:rPr lang="es-ES_tradnl" altLang="es-MX" sz="1800" b="1" i="1" dirty="0">
                <a:solidFill>
                  <a:srgbClr val="3333FF"/>
                </a:solidFill>
              </a:rPr>
              <a:t>VPN</a:t>
            </a:r>
            <a:r>
              <a:rPr lang="es-ES_tradnl" altLang="es-MX" sz="1800" dirty="0">
                <a:solidFill>
                  <a:schemeClr val="bg2">
                    <a:lumMod val="25000"/>
                  </a:schemeClr>
                </a:solidFill>
              </a:rPr>
              <a:t>, que </a:t>
            </a:r>
            <a:r>
              <a:rPr lang="es-ES_tradnl" altLang="es-MX" sz="1800" b="1" dirty="0">
                <a:solidFill>
                  <a:schemeClr val="accent6">
                    <a:lumMod val="75000"/>
                  </a:schemeClr>
                </a:solidFill>
              </a:rPr>
              <a:t>es una conexión segura entre dos puntos de Internet </a:t>
            </a:r>
            <a:r>
              <a:rPr lang="es-ES_tradnl" altLang="es-MX" sz="1800" dirty="0">
                <a:solidFill>
                  <a:schemeClr val="bg2">
                    <a:lumMod val="25000"/>
                  </a:schemeClr>
                </a:solidFill>
              </a:rPr>
              <a:t>(red pública), mediante el uso de</a:t>
            </a:r>
            <a:r>
              <a:rPr lang="es-ES_tradnl" altLang="es-MX" sz="1800" dirty="0"/>
              <a:t> </a:t>
            </a:r>
            <a:r>
              <a:rPr lang="es-ES_tradnl" altLang="es-MX" sz="1800" b="1" dirty="0">
                <a:solidFill>
                  <a:srgbClr val="3333FF"/>
                </a:solidFill>
              </a:rPr>
              <a:t>firewalls</a:t>
            </a:r>
            <a:r>
              <a:rPr lang="es-ES_tradnl" altLang="es-MX" sz="1800" dirty="0">
                <a:solidFill>
                  <a:schemeClr val="bg2">
                    <a:lumMod val="25000"/>
                  </a:schemeClr>
                </a:solidFill>
              </a:rPr>
              <a:t>, que previenen el acceso no autorizado a la red y la práctica conocida como </a:t>
            </a:r>
            <a:r>
              <a:rPr lang="es-ES_tradnl" altLang="es-MX" sz="1800" b="1" dirty="0">
                <a:solidFill>
                  <a:schemeClr val="accent6">
                    <a:lumMod val="75000"/>
                  </a:schemeClr>
                </a:solidFill>
              </a:rPr>
              <a:t>“envíos por túneles - </a:t>
            </a:r>
            <a:r>
              <a:rPr lang="es-ES_tradnl" altLang="es-MX" sz="1800" b="1" dirty="0" err="1">
                <a:solidFill>
                  <a:schemeClr val="accent6">
                    <a:lumMod val="75000"/>
                  </a:schemeClr>
                </a:solidFill>
              </a:rPr>
              <a:t>Tunneling</a:t>
            </a:r>
            <a:r>
              <a:rPr lang="es-ES_tradnl" altLang="es-MX" sz="1800" b="1" dirty="0">
                <a:solidFill>
                  <a:schemeClr val="accent6">
                    <a:lumMod val="75000"/>
                  </a:schemeClr>
                </a:solidFill>
              </a:rPr>
              <a:t>”</a:t>
            </a:r>
            <a:r>
              <a:rPr lang="es-ES_tradnl" altLang="es-MX" sz="1800" dirty="0">
                <a:solidFill>
                  <a:schemeClr val="bg2">
                    <a:lumMod val="25000"/>
                  </a:schemeClr>
                </a:solidFill>
              </a:rPr>
              <a:t>, donde los paquetes de datos se cifran (encriptan) y encapsulan en paquetes IP para poder viajar a través de Internet y ocultar su contenido. </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949788"/>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3167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914596" y="1778496"/>
            <a:ext cx="7617844" cy="1578496"/>
          </a:xfrm>
        </p:spPr>
        <p:txBody>
          <a:bodyPr>
            <a:normAutofit/>
          </a:bodyPr>
          <a:lstStyle/>
          <a:p>
            <a:pPr marL="0" indent="0" algn="ctr">
              <a:lnSpc>
                <a:spcPct val="150000"/>
              </a:lnSpc>
              <a:spcBef>
                <a:spcPct val="0"/>
              </a:spcBef>
              <a:buNone/>
            </a:pPr>
            <a:r>
              <a:rPr lang="es-ES_tradnl" altLang="es-MX" sz="1800" dirty="0">
                <a:solidFill>
                  <a:schemeClr val="bg2">
                    <a:lumMod val="25000"/>
                  </a:schemeClr>
                </a:solidFill>
              </a:rPr>
              <a:t>Un </a:t>
            </a:r>
            <a:r>
              <a:rPr lang="es-ES_tradnl" altLang="es-MX" sz="1800" b="1" dirty="0">
                <a:solidFill>
                  <a:schemeClr val="accent6">
                    <a:lumMod val="75000"/>
                  </a:schemeClr>
                </a:solidFill>
              </a:rPr>
              <a:t>firewall o servidor</a:t>
            </a:r>
            <a:r>
              <a:rPr lang="es-ES_tradnl" altLang="es-MX" sz="1800" dirty="0">
                <a:solidFill>
                  <a:schemeClr val="accent6">
                    <a:lumMod val="75000"/>
                  </a:schemeClr>
                </a:solidFill>
              </a:rPr>
              <a:t> </a:t>
            </a:r>
            <a:r>
              <a:rPr lang="es-ES_tradnl" altLang="es-MX" sz="1800" b="1" dirty="0">
                <a:solidFill>
                  <a:schemeClr val="accent6">
                    <a:lumMod val="75000"/>
                  </a:schemeClr>
                </a:solidFill>
              </a:rPr>
              <a:t>de seguridad </a:t>
            </a:r>
            <a:r>
              <a:rPr lang="es-ES_tradnl" altLang="es-MX" sz="1800" dirty="0">
                <a:solidFill>
                  <a:schemeClr val="bg2">
                    <a:lumMod val="25000"/>
                  </a:schemeClr>
                </a:solidFill>
              </a:rPr>
              <a:t>consta de hardware y software ubicados entre la red interna de una organización y una red externa para evitar que personas ajenas invadan las redes privadas.</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4" y="3360486"/>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3931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20299" y="1429877"/>
            <a:ext cx="8600173"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Vamos a demostrar ese proceso en el diagrama.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Hemos configurado un </a:t>
            </a:r>
            <a:r>
              <a:rPr lang="es-ES" sz="1800" b="1" dirty="0">
                <a:solidFill>
                  <a:schemeClr val="accent6">
                    <a:lumMod val="75000"/>
                  </a:schemeClr>
                </a:solidFill>
                <a:latin typeface="Arial" pitchFamily="34" charset="0"/>
                <a:cs typeface="Arial" pitchFamily="34" charset="0"/>
              </a:rPr>
              <a:t>túnel IPsec </a:t>
            </a:r>
            <a:r>
              <a:rPr lang="es-ES" sz="1800" dirty="0">
                <a:solidFill>
                  <a:schemeClr val="tx1">
                    <a:lumMod val="95000"/>
                    <a:lumOff val="5000"/>
                  </a:schemeClr>
                </a:solidFill>
                <a:latin typeface="Arial" pitchFamily="34" charset="0"/>
                <a:cs typeface="Arial" pitchFamily="34" charset="0"/>
              </a:rPr>
              <a:t>entre estos dos ruteadores.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PC de la oficina A desea enviar tráfico a la PC de la oficina B, por lo que primero </a:t>
            </a:r>
            <a:r>
              <a:rPr lang="es-ES" sz="1800" b="1" dirty="0">
                <a:solidFill>
                  <a:schemeClr val="accent6">
                    <a:lumMod val="75000"/>
                  </a:schemeClr>
                </a:solidFill>
                <a:latin typeface="Arial" pitchFamily="34" charset="0"/>
                <a:cs typeface="Arial" pitchFamily="34" charset="0"/>
              </a:rPr>
              <a:t>envía los datos sin cifrar </a:t>
            </a:r>
            <a:r>
              <a:rPr lang="es-ES" sz="1800" dirty="0">
                <a:solidFill>
                  <a:schemeClr val="tx1">
                    <a:lumMod val="95000"/>
                    <a:lumOff val="5000"/>
                  </a:schemeClr>
                </a:solidFill>
                <a:latin typeface="Arial" pitchFamily="34" charset="0"/>
                <a:cs typeface="Arial" pitchFamily="34" charset="0"/>
              </a:rPr>
              <a:t>a su puerta de enlace predeterminada, el ruteador. </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35326" y="3645024"/>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7" name="Imagen 6">
            <a:extLst>
              <a:ext uri="{FF2B5EF4-FFF2-40B4-BE49-F238E27FC236}">
                <a16:creationId xmlns:a16="http://schemas.microsoft.com/office/drawing/2014/main" id="{D5B47F2C-0627-52CE-365B-811077E630EC}"/>
              </a:ext>
            </a:extLst>
          </p:cNvPr>
          <p:cNvPicPr>
            <a:picLocks noChangeAspect="1"/>
          </p:cNvPicPr>
          <p:nvPr/>
        </p:nvPicPr>
        <p:blipFill>
          <a:blip r:embed="rId4"/>
          <a:stretch>
            <a:fillRect/>
          </a:stretch>
        </p:blipFill>
        <p:spPr>
          <a:xfrm>
            <a:off x="0" y="5059765"/>
            <a:ext cx="9144000" cy="1798235"/>
          </a:xfrm>
          <a:prstGeom prst="rect">
            <a:avLst/>
          </a:prstGeom>
        </p:spPr>
      </p:pic>
    </p:spTree>
    <p:extLst>
      <p:ext uri="{BB962C8B-B14F-4D97-AF65-F5344CB8AC3E}">
        <p14:creationId xmlns:p14="http://schemas.microsoft.com/office/powerpoint/2010/main" val="2861915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5804" y="1665325"/>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a:t>
            </a:r>
            <a:r>
              <a:rPr lang="es-ES" sz="1800" b="1" dirty="0">
                <a:solidFill>
                  <a:schemeClr val="accent6">
                    <a:lumMod val="75000"/>
                  </a:schemeClr>
                </a:solidFill>
                <a:latin typeface="Arial" pitchFamily="34" charset="0"/>
                <a:cs typeface="Arial" pitchFamily="34" charset="0"/>
              </a:rPr>
              <a:t>cifra los datos</a:t>
            </a:r>
            <a:r>
              <a:rPr lang="es-ES" sz="1800" dirty="0">
                <a:solidFill>
                  <a:schemeClr val="tx1">
                    <a:lumMod val="95000"/>
                    <a:lumOff val="5000"/>
                  </a:schemeClr>
                </a:solidFill>
                <a:latin typeface="Arial" pitchFamily="34" charset="0"/>
                <a:cs typeface="Arial" pitchFamily="34" charset="0"/>
              </a:rPr>
              <a:t>, agrega un </a:t>
            </a:r>
            <a:r>
              <a:rPr lang="es-ES" sz="1800" b="1" dirty="0">
                <a:solidFill>
                  <a:schemeClr val="accent6">
                    <a:lumMod val="75000"/>
                  </a:schemeClr>
                </a:solidFill>
                <a:latin typeface="Arial" pitchFamily="34" charset="0"/>
                <a:cs typeface="Arial" pitchFamily="34" charset="0"/>
              </a:rPr>
              <a:t>encabezado VPN </a:t>
            </a:r>
            <a:r>
              <a:rPr lang="es-ES" sz="1800" dirty="0">
                <a:solidFill>
                  <a:schemeClr val="tx1">
                    <a:lumMod val="95000"/>
                    <a:lumOff val="5000"/>
                  </a:schemeClr>
                </a:solidFill>
                <a:latin typeface="Arial" pitchFamily="34" charset="0"/>
                <a:cs typeface="Arial" pitchFamily="34" charset="0"/>
              </a:rPr>
              <a:t>y un </a:t>
            </a:r>
            <a:r>
              <a:rPr lang="es-ES" sz="1800" b="1" dirty="0">
                <a:solidFill>
                  <a:schemeClr val="accent6">
                    <a:lumMod val="75000"/>
                  </a:schemeClr>
                </a:solidFill>
                <a:latin typeface="Arial" pitchFamily="34" charset="0"/>
                <a:cs typeface="Arial" pitchFamily="34" charset="0"/>
              </a:rPr>
              <a:t>nuevo encabezado IP</a:t>
            </a:r>
            <a:r>
              <a:rPr lang="es-ES" sz="1800" dirty="0">
                <a:latin typeface="Arial" pitchFamily="34" charset="0"/>
                <a:cs typeface="Arial" pitchFamily="34" charset="0"/>
              </a:rPr>
              <a: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Redes Privadas Virtuales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05804" y="2973472"/>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C9F88002-A063-331A-BA69-579C958BED88}"/>
              </a:ext>
            </a:extLst>
          </p:cNvPr>
          <p:cNvPicPr>
            <a:picLocks noChangeAspect="1"/>
          </p:cNvPicPr>
          <p:nvPr/>
        </p:nvPicPr>
        <p:blipFill>
          <a:blip r:embed="rId4"/>
          <a:stretch>
            <a:fillRect/>
          </a:stretch>
        </p:blipFill>
        <p:spPr>
          <a:xfrm>
            <a:off x="0" y="4664026"/>
            <a:ext cx="9144000" cy="2186830"/>
          </a:xfrm>
          <a:prstGeom prst="rect">
            <a:avLst/>
          </a:prstGeom>
        </p:spPr>
      </p:pic>
    </p:spTree>
    <p:extLst>
      <p:ext uri="{BB962C8B-B14F-4D97-AF65-F5344CB8AC3E}">
        <p14:creationId xmlns:p14="http://schemas.microsoft.com/office/powerpoint/2010/main" val="2862731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1966</TotalTime>
  <Words>5489</Words>
  <Application>Microsoft Office PowerPoint</Application>
  <PresentationFormat>Presentación en pantalla (4:3)</PresentationFormat>
  <Paragraphs>360</Paragraphs>
  <Slides>79</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79</vt:i4>
      </vt:variant>
    </vt:vector>
  </HeadingPairs>
  <TitlesOfParts>
    <vt:vector size="87" baseType="lpstr">
      <vt:lpstr>Arial</vt:lpstr>
      <vt:lpstr>Calibri</vt:lpstr>
      <vt:lpstr>Courier New</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Privadas Virtuales (VPN = Virtual Private Network)</vt:lpstr>
      <vt:lpstr>Redes Privadas Virtuales (VPN = Virtual Private Network)</vt:lpstr>
      <vt:lpstr>Redes Privadas Virtuales (VPN = Virtual Private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12</cp:revision>
  <dcterms:created xsi:type="dcterms:W3CDTF">2021-02-08T03:07:42Z</dcterms:created>
  <dcterms:modified xsi:type="dcterms:W3CDTF">2023-04-06T23:34:44Z</dcterms:modified>
</cp:coreProperties>
</file>